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3" r:id="rId2"/>
    <p:sldId id="264" r:id="rId3"/>
    <p:sldId id="265" r:id="rId4"/>
    <p:sldId id="266" r:id="rId5"/>
    <p:sldId id="267" r:id="rId6"/>
    <p:sldId id="271" r:id="rId7"/>
    <p:sldId id="268" r:id="rId8"/>
    <p:sldId id="269" r:id="rId9"/>
    <p:sldId id="270" r:id="rId10"/>
    <p:sldId id="259" r:id="rId11"/>
    <p:sldId id="272" r:id="rId12"/>
    <p:sldId id="273" r:id="rId13"/>
    <p:sldId id="274" r:id="rId14"/>
    <p:sldId id="260" r:id="rId15"/>
    <p:sldId id="275" r:id="rId16"/>
    <p:sldId id="276" r:id="rId17"/>
    <p:sldId id="281" r:id="rId18"/>
    <p:sldId id="277" r:id="rId19"/>
    <p:sldId id="278" r:id="rId20"/>
    <p:sldId id="279" r:id="rId21"/>
    <p:sldId id="280" r:id="rId22"/>
    <p:sldId id="282" r:id="rId23"/>
    <p:sldId id="283" r:id="rId24"/>
    <p:sldId id="286" r:id="rId25"/>
    <p:sldId id="287" r:id="rId26"/>
    <p:sldId id="289" r:id="rId27"/>
    <p:sldId id="290" r:id="rId28"/>
    <p:sldId id="292" r:id="rId29"/>
    <p:sldId id="288" r:id="rId30"/>
    <p:sldId id="293" r:id="rId31"/>
    <p:sldId id="295" r:id="rId32"/>
    <p:sldId id="257" r:id="rId33"/>
    <p:sldId id="299" r:id="rId34"/>
    <p:sldId id="300" r:id="rId35"/>
    <p:sldId id="296" r:id="rId36"/>
    <p:sldId id="301" r:id="rId37"/>
    <p:sldId id="297" r:id="rId38"/>
    <p:sldId id="262" r:id="rId39"/>
    <p:sldId id="302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695DCADF-6A4E-4987-9521-AD023722B336}">
          <p14:sldIdLst>
            <p14:sldId id="256"/>
            <p14:sldId id="263"/>
            <p14:sldId id="264"/>
            <p14:sldId id="265"/>
            <p14:sldId id="266"/>
            <p14:sldId id="267"/>
            <p14:sldId id="271"/>
            <p14:sldId id="268"/>
            <p14:sldId id="269"/>
            <p14:sldId id="270"/>
          </p14:sldIdLst>
        </p14:section>
        <p14:section name="Başlıksız Bölüm" id="{29E41596-1927-4C3D-B796-A1A5FBAE5367}">
          <p14:sldIdLst>
            <p14:sldId id="259"/>
            <p14:sldId id="272"/>
            <p14:sldId id="273"/>
            <p14:sldId id="274"/>
            <p14:sldId id="260"/>
            <p14:sldId id="275"/>
            <p14:sldId id="276"/>
            <p14:sldId id="281"/>
            <p14:sldId id="277"/>
            <p14:sldId id="278"/>
            <p14:sldId id="279"/>
            <p14:sldId id="280"/>
            <p14:sldId id="282"/>
            <p14:sldId id="283"/>
            <p14:sldId id="286"/>
            <p14:sldId id="287"/>
            <p14:sldId id="289"/>
            <p14:sldId id="290"/>
            <p14:sldId id="292"/>
            <p14:sldId id="288"/>
            <p14:sldId id="293"/>
            <p14:sldId id="295"/>
            <p14:sldId id="257"/>
            <p14:sldId id="299"/>
            <p14:sldId id="300"/>
            <p14:sldId id="296"/>
            <p14:sldId id="301"/>
            <p14:sldId id="297"/>
            <p14:sldId id="262"/>
            <p14:sldId id="261"/>
            <p14:sldId id="294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FFCC99"/>
    <a:srgbClr val="FF99FF"/>
    <a:srgbClr val="99FF99"/>
    <a:srgbClr val="00FFFF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7A888-B461-41D8-8D9E-A0E769267F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A441ED4-A496-4CEE-BD10-ABB87B21B646}">
      <dgm:prSet/>
      <dgm:spPr/>
      <dgm:t>
        <a:bodyPr/>
        <a:lstStyle/>
        <a:p>
          <a:pPr rtl="0"/>
          <a:r>
            <a:rPr lang="tr-TR" smtClean="0"/>
            <a:t>Dünyada her yıl 6 milyon kişi sigara sebebiyle hayatını kaybetmektedir. Bu sayı her 10 saniyede bir kişinin sigaradan ölmesi demektir.</a:t>
          </a:r>
          <a:endParaRPr lang="tr-TR"/>
        </a:p>
      </dgm:t>
    </dgm:pt>
    <dgm:pt modelId="{F0CEB76F-14B2-4CCC-8BEB-67A605381615}" type="parTrans" cxnId="{A476ED6B-2F0E-4759-9AF7-68EB2B1B6C4B}">
      <dgm:prSet/>
      <dgm:spPr/>
      <dgm:t>
        <a:bodyPr/>
        <a:lstStyle/>
        <a:p>
          <a:endParaRPr lang="tr-TR"/>
        </a:p>
      </dgm:t>
    </dgm:pt>
    <dgm:pt modelId="{5755808C-C0C3-4270-A7EA-90993C4449BD}" type="sibTrans" cxnId="{A476ED6B-2F0E-4759-9AF7-68EB2B1B6C4B}">
      <dgm:prSet/>
      <dgm:spPr/>
      <dgm:t>
        <a:bodyPr/>
        <a:lstStyle/>
        <a:p>
          <a:endParaRPr lang="tr-TR"/>
        </a:p>
      </dgm:t>
    </dgm:pt>
    <dgm:pt modelId="{6382D7B1-10A8-41DB-860C-F9824156230C}" type="pres">
      <dgm:prSet presAssocID="{CD87A888-B461-41D8-8D9E-A0E769267F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33A3E52-81A5-46BB-8D61-2A9FE0FDEA83}" type="pres">
      <dgm:prSet presAssocID="{DA441ED4-A496-4CEE-BD10-ABB87B21B646}" presName="horFlow" presStyleCnt="0"/>
      <dgm:spPr/>
    </dgm:pt>
    <dgm:pt modelId="{2BACC766-C917-41C9-B5BD-08C78C183C0E}" type="pres">
      <dgm:prSet presAssocID="{DA441ED4-A496-4CEE-BD10-ABB87B21B646}" presName="bigChev" presStyleLbl="node1" presStyleIdx="0" presStyleCnt="1"/>
      <dgm:spPr/>
      <dgm:t>
        <a:bodyPr/>
        <a:lstStyle/>
        <a:p>
          <a:endParaRPr lang="tr-TR"/>
        </a:p>
      </dgm:t>
    </dgm:pt>
  </dgm:ptLst>
  <dgm:cxnLst>
    <dgm:cxn modelId="{8DFF9458-3593-4801-86C9-D908E38E574D}" type="presOf" srcId="{CD87A888-B461-41D8-8D9E-A0E769267FB8}" destId="{6382D7B1-10A8-41DB-860C-F9824156230C}" srcOrd="0" destOrd="0" presId="urn:microsoft.com/office/officeart/2005/8/layout/lProcess3"/>
    <dgm:cxn modelId="{D51FAF11-CDD7-4B0B-9E80-C8DE813FEB16}" type="presOf" srcId="{DA441ED4-A496-4CEE-BD10-ABB87B21B646}" destId="{2BACC766-C917-41C9-B5BD-08C78C183C0E}" srcOrd="0" destOrd="0" presId="urn:microsoft.com/office/officeart/2005/8/layout/lProcess3"/>
    <dgm:cxn modelId="{A476ED6B-2F0E-4759-9AF7-68EB2B1B6C4B}" srcId="{CD87A888-B461-41D8-8D9E-A0E769267FB8}" destId="{DA441ED4-A496-4CEE-BD10-ABB87B21B646}" srcOrd="0" destOrd="0" parTransId="{F0CEB76F-14B2-4CCC-8BEB-67A605381615}" sibTransId="{5755808C-C0C3-4270-A7EA-90993C4449BD}"/>
    <dgm:cxn modelId="{4DF0BD37-3094-47CD-B495-399817992E82}" type="presParOf" srcId="{6382D7B1-10A8-41DB-860C-F9824156230C}" destId="{C33A3E52-81A5-46BB-8D61-2A9FE0FDEA83}" srcOrd="0" destOrd="0" presId="urn:microsoft.com/office/officeart/2005/8/layout/lProcess3"/>
    <dgm:cxn modelId="{8EAD0D42-0355-49A5-94C7-BE0D250FFF88}" type="presParOf" srcId="{C33A3E52-81A5-46BB-8D61-2A9FE0FDEA83}" destId="{2BACC766-C917-41C9-B5BD-08C78C183C0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ACC766-C917-41C9-B5BD-08C78C183C0E}">
      <dsp:nvSpPr>
        <dsp:cNvPr id="0" name=""/>
        <dsp:cNvSpPr/>
      </dsp:nvSpPr>
      <dsp:spPr>
        <a:xfrm>
          <a:off x="0" y="617061"/>
          <a:ext cx="8229600" cy="3291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smtClean="0"/>
            <a:t>Dünyada her yıl 6 milyon kişi sigara sebebiyle hayatını kaybetmektedir. Bu sayı her 10 saniyede bir kişinin sigaradan ölmesi demektir.</a:t>
          </a:r>
          <a:endParaRPr lang="tr-TR" sz="3800" kern="1200"/>
        </a:p>
      </dsp:txBody>
      <dsp:txXfrm>
        <a:off x="0" y="617061"/>
        <a:ext cx="8229600" cy="329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01C9-4824-443A-B85C-4096E8DBF42A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71709-F9CE-42B8-904F-8141C902C2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48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45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F6496D-934F-4D53-98FB-BB8B8141F165}" type="slidenum">
              <a:rPr lang="tr-TR" sz="1200" smtClean="0">
                <a:latin typeface="Arial" charset="0"/>
              </a:rPr>
              <a:pPr/>
              <a:t>3</a:t>
            </a:fld>
            <a:endParaRPr lang="tr-TR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64F656-D66F-4EC4-8639-E2D32EFF7537}" type="slidenum">
              <a:rPr lang="tr-TR" sz="1200" smtClean="0"/>
              <a:pPr/>
              <a:t>13</a:t>
            </a:fld>
            <a:endParaRPr lang="tr-TR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Öğrencilerin yanıt vermesini bekleyin. Verilen yanıtların hepsini tahtaya yazın. Hiçbir ek yanıt olmadığına inandığınızda diğer slayta geçin.</a:t>
            </a:r>
          </a:p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C1548A-E2CD-4E30-9AEF-7E80FA53254E}" type="slidenum">
              <a:rPr lang="tr-TR" sz="1200" smtClean="0"/>
              <a:pPr/>
              <a:t>15</a:t>
            </a:fld>
            <a:endParaRPr lang="tr-TR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5DC6F2-FF52-4706-B1D6-734410C985A4}" type="slidenum">
              <a:rPr lang="tr-TR" sz="1200" smtClean="0">
                <a:latin typeface="Arial" charset="0"/>
                <a:cs typeface="Arial" charset="0"/>
              </a:rPr>
              <a:pPr/>
              <a:t>16</a:t>
            </a:fld>
            <a:endParaRPr lang="tr-TR" sz="1200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44D47A-6561-4E5F-80C5-3C5A68F2048C}" type="slidenum">
              <a:rPr lang="tr-TR" sz="1200" smtClean="0"/>
              <a:pPr/>
              <a:t>17</a:t>
            </a:fld>
            <a:endParaRPr lang="tr-TR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tr-TR" sz="2400" smtClean="0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09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FF45AA-A0BB-4C44-B628-3196D597216B}" type="slidenum">
              <a:rPr lang="tr-TR" sz="1200" smtClean="0">
                <a:latin typeface="Arial" charset="0"/>
              </a:rPr>
              <a:pPr/>
              <a:t>26</a:t>
            </a:fld>
            <a:endParaRPr lang="tr-TR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Teknoloji, bir yandan gelişmişliğin ve </a:t>
            </a:r>
            <a:r>
              <a:rPr lang="tr-TR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ç</a:t>
            </a:r>
            <a:r>
              <a:rPr lang="tr-TR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ağdaşlaşmanın </a:t>
            </a:r>
            <a:r>
              <a:rPr lang="tr-TR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ö</a:t>
            </a:r>
            <a:r>
              <a:rPr lang="tr-TR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lang="tr-TR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çü</a:t>
            </a:r>
            <a:r>
              <a:rPr lang="tr-TR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</a:t>
            </a:r>
            <a:r>
              <a:rPr lang="tr-TR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ü</a:t>
            </a:r>
            <a:r>
              <a:rPr lang="tr-TR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olarak insan hayatını kolaylaştırarak toplumsal gelişime olumlu katkılar sağlarken, diğer yandan da İnternetin bilin</a:t>
            </a:r>
            <a:r>
              <a:rPr lang="tr-TR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ç</a:t>
            </a:r>
            <a:r>
              <a:rPr lang="tr-TR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siz kullanımından kaynaklanan birtakım sorunları ve tehlikeleri beraberinde getirmektedir. </a:t>
            </a:r>
            <a:endParaRPr lang="tr-TR" smtClean="0">
              <a:ea typeface="Times New Roman" pitchFamily="18" charset="0"/>
              <a:cs typeface="Tahoma" pitchFamily="34" charset="0"/>
            </a:endParaRPr>
          </a:p>
          <a:p>
            <a:endParaRPr lang="tr-TR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98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6D3DB7-19B9-4C06-B0A5-E6784D90877D}" type="slidenum">
              <a:rPr lang="tr-TR" sz="1200" smtClean="0"/>
              <a:pPr/>
              <a:t>29</a:t>
            </a:fld>
            <a:endParaRPr lang="tr-T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BAĞIMLILIK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500" smtClean="0"/>
              <a:t>Bir maddenin sağlığına zarar vermesine rağmen alınması</a:t>
            </a:r>
          </a:p>
          <a:p>
            <a:pPr>
              <a:lnSpc>
                <a:spcPct val="90000"/>
              </a:lnSpc>
            </a:pPr>
            <a:r>
              <a:rPr lang="tr-TR" sz="2500" smtClean="0"/>
              <a:t>ortaya çıkan </a:t>
            </a:r>
            <a:r>
              <a:rPr lang="tr-TR" sz="2500" b="1" smtClean="0">
                <a:solidFill>
                  <a:srgbClr val="FF0000"/>
                </a:solidFill>
              </a:rPr>
              <a:t>bedensel, ruhsal ya da sosyal sorunlara </a:t>
            </a:r>
            <a:r>
              <a:rPr lang="tr-TR" sz="2500" smtClean="0"/>
              <a:t>rağmen madde alımının devam etmesi</a:t>
            </a:r>
          </a:p>
          <a:p>
            <a:pPr>
              <a:lnSpc>
                <a:spcPct val="90000"/>
              </a:lnSpc>
            </a:pPr>
            <a:r>
              <a:rPr lang="tr-TR" sz="2500" b="1" smtClean="0">
                <a:solidFill>
                  <a:srgbClr val="7030A0"/>
                </a:solidFill>
              </a:rPr>
              <a:t>bırakma isteğine rağmen bırakılamaması</a:t>
            </a:r>
          </a:p>
          <a:p>
            <a:pPr>
              <a:lnSpc>
                <a:spcPct val="90000"/>
              </a:lnSpc>
            </a:pPr>
            <a:r>
              <a:rPr lang="tr-TR" sz="2500" b="1" smtClean="0">
                <a:solidFill>
                  <a:srgbClr val="0000CC"/>
                </a:solidFill>
              </a:rPr>
              <a:t> maddeyi alma isteğinin durdurulamaması </a:t>
            </a:r>
            <a:r>
              <a:rPr lang="tr-TR" sz="2500" smtClean="0"/>
              <a:t>durumudur.</a:t>
            </a:r>
          </a:p>
          <a:p>
            <a:endParaRPr lang="tr-TR" sz="2500" smtClean="0"/>
          </a:p>
        </p:txBody>
      </p:sp>
    </p:spTree>
    <p:extLst>
      <p:ext uri="{BB962C8B-B14F-4D97-AF65-F5344CB8AC3E}">
        <p14:creationId xmlns:p14="http://schemas.microsoft.com/office/powerpoint/2010/main" xmlns="" val="922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11" t="25641" r="4478" b="21612"/>
          <a:stretch/>
        </p:blipFill>
        <p:spPr bwMode="auto">
          <a:xfrm>
            <a:off x="120611" y="1060318"/>
            <a:ext cx="9023389" cy="416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38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:\MVC-02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80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0184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tr-TR" sz="3200">
                <a:latin typeface="Comic Sans MS" pitchFamily="66" charset="0"/>
              </a:rPr>
              <a:t>Türkiye’de sigara reklamlarını yasaklayan </a:t>
            </a:r>
          </a:p>
          <a:p>
            <a:endParaRPr kumimoji="1" lang="tr-TR" sz="3200">
              <a:latin typeface="Comic Sans MS" pitchFamily="66" charset="0"/>
            </a:endParaRPr>
          </a:p>
          <a:p>
            <a:r>
              <a:rPr kumimoji="1" lang="tr-TR" sz="3200">
                <a:latin typeface="Comic Sans MS" pitchFamily="66" charset="0"/>
              </a:rPr>
              <a:t>26.11.1996 tarihli</a:t>
            </a:r>
          </a:p>
          <a:p>
            <a:r>
              <a:rPr kumimoji="1" lang="tr-TR" sz="3200">
                <a:latin typeface="Comic Sans MS" pitchFamily="66" charset="0"/>
              </a:rPr>
              <a:t>4207 sayılı kanunla</a:t>
            </a:r>
          </a:p>
          <a:p>
            <a:endParaRPr kumimoji="1" lang="tr-TR" sz="3200">
              <a:latin typeface="Comic Sans MS" pitchFamily="66" charset="0"/>
            </a:endParaRPr>
          </a:p>
          <a:p>
            <a:r>
              <a:rPr kumimoji="1" lang="tr-TR" sz="3200">
                <a:latin typeface="Comic Sans MS" pitchFamily="66" charset="0"/>
              </a:rPr>
              <a:t>Sigara tüketiminin artışı durmuştur.</a:t>
            </a:r>
          </a:p>
          <a:p>
            <a:endParaRPr kumimoji="1" lang="tr-TR" sz="3200">
              <a:latin typeface="Comic Sans MS" pitchFamily="66" charset="0"/>
            </a:endParaRPr>
          </a:p>
          <a:p>
            <a:r>
              <a:rPr kumimoji="1" lang="tr-TR" sz="3200">
                <a:solidFill>
                  <a:srgbClr val="FF3300"/>
                </a:solidFill>
                <a:latin typeface="Comic Sans MS" pitchFamily="66" charset="0"/>
              </a:rPr>
              <a:t>Sigara reklam yasağı korunmalıdır</a:t>
            </a:r>
            <a:endParaRPr kumimoji="1" lang="en-US" sz="3200">
              <a:solidFill>
                <a:srgbClr val="FF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857875" cy="3214688"/>
          </a:xfrm>
        </p:spPr>
        <p:txBody>
          <a:bodyPr/>
          <a:lstStyle/>
          <a:p>
            <a:endParaRPr lang="tr-TR" b="1" smtClean="0"/>
          </a:p>
          <a:p>
            <a:r>
              <a:rPr lang="tr-TR" b="1" smtClean="0"/>
              <a:t>BAĞIMLILIK YAPAN DİĞER MADDELER NELERDİR</a:t>
            </a:r>
            <a:endParaRPr lang="tr-TR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572125" y="0"/>
            <a:ext cx="1743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14000" b="1"/>
              <a:t>?</a:t>
            </a:r>
            <a:endParaRPr lang="tr-TR" sz="8000" b="1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63738"/>
            <a:ext cx="44291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21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/>
              <a:t>Alkol </a:t>
            </a:r>
          </a:p>
          <a:p>
            <a:r>
              <a:rPr lang="tr-TR" sz="5400" b="1" dirty="0" smtClean="0"/>
              <a:t>Madde</a:t>
            </a:r>
          </a:p>
          <a:p>
            <a:r>
              <a:rPr lang="tr-TR" sz="5400" b="1" dirty="0" smtClean="0"/>
              <a:t>Ekran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xmlns="" val="3279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Maddeler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05200"/>
          </a:xfrm>
        </p:spPr>
        <p:txBody>
          <a:bodyPr>
            <a:normAutofit/>
          </a:bodyPr>
          <a:lstStyle/>
          <a:p>
            <a:r>
              <a:rPr lang="tr-TR" dirty="0" err="1" smtClean="0"/>
              <a:t>Bonzai</a:t>
            </a:r>
            <a:endParaRPr lang="tr-TR" dirty="0" smtClean="0"/>
          </a:p>
          <a:p>
            <a:r>
              <a:rPr lang="tr-TR" dirty="0" smtClean="0"/>
              <a:t>Esrar</a:t>
            </a:r>
          </a:p>
          <a:p>
            <a:r>
              <a:rPr lang="tr-TR" dirty="0" smtClean="0"/>
              <a:t>Eroin</a:t>
            </a:r>
          </a:p>
          <a:p>
            <a:r>
              <a:rPr lang="tr-TR" dirty="0" smtClean="0"/>
              <a:t>Kokain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572003" y="4365104"/>
            <a:ext cx="424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Yasal olmayan</a:t>
            </a:r>
            <a:endParaRPr lang="tr-T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00063"/>
            <a:ext cx="7313613" cy="871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Uçucu maddeler</a:t>
            </a:r>
            <a:r>
              <a:rPr lang="tr-TR" sz="320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tr-TR" sz="3200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tr-TR" sz="32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33550" lvl="3" indent="-361950" eaLnBrk="1" hangingPunct="1">
              <a:buFont typeface="Wingdings" pitchFamily="2" charset="2"/>
              <a:buChar char="v"/>
            </a:pPr>
            <a:r>
              <a:rPr lang="tr-TR" sz="2800" smtClean="0">
                <a:latin typeface="Comic Sans MS" pitchFamily="66" charset="0"/>
              </a:rPr>
              <a:t>Tiner</a:t>
            </a:r>
          </a:p>
          <a:p>
            <a:pPr marL="1733550" lvl="3" indent="-361950" eaLnBrk="1" hangingPunct="1">
              <a:buFont typeface="Wingdings" pitchFamily="2" charset="2"/>
              <a:buChar char="v"/>
            </a:pPr>
            <a:r>
              <a:rPr lang="tr-TR" sz="2800" smtClean="0">
                <a:latin typeface="Comic Sans MS" pitchFamily="66" charset="0"/>
              </a:rPr>
              <a:t>Sıvı uçucular (</a:t>
            </a:r>
            <a:r>
              <a:rPr lang="tr-TR" sz="2800" smtClean="0"/>
              <a:t>yağ ve leke çıkarıcılar, elbise ve cam temizleyici sıvılar, aseton)</a:t>
            </a:r>
            <a:endParaRPr lang="tr-TR" sz="2800" smtClean="0">
              <a:latin typeface="Comic Sans MS" pitchFamily="66" charset="0"/>
            </a:endParaRPr>
          </a:p>
          <a:p>
            <a:pPr marL="1733550" lvl="3" indent="-361950" eaLnBrk="1" hangingPunct="1">
              <a:buFont typeface="Wingdings" pitchFamily="2" charset="2"/>
              <a:buChar char="v"/>
            </a:pPr>
            <a:r>
              <a:rPr lang="tr-TR" sz="2800" smtClean="0">
                <a:latin typeface="Comic Sans MS" pitchFamily="66" charset="0"/>
              </a:rPr>
              <a:t>Yapıştırıcılar</a:t>
            </a:r>
          </a:p>
          <a:p>
            <a:pPr marL="1733550" lvl="3" indent="-361950" eaLnBrk="1" hangingPunct="1">
              <a:buFont typeface="Wingdings" pitchFamily="2" charset="2"/>
              <a:buChar char="v"/>
            </a:pPr>
            <a:r>
              <a:rPr lang="tr-TR" sz="2800" smtClean="0">
                <a:latin typeface="Comic Sans MS" pitchFamily="66" charset="0"/>
              </a:rPr>
              <a:t>Çakmak ve bütan gazı</a:t>
            </a:r>
          </a:p>
        </p:txBody>
      </p:sp>
      <p:pic>
        <p:nvPicPr>
          <p:cNvPr id="28676" name="Picture 9" descr="MCj018600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588" y="0"/>
            <a:ext cx="1776412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25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Yasal Maddeler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505200"/>
          </a:xfrm>
        </p:spPr>
        <p:txBody>
          <a:bodyPr>
            <a:normAutofit/>
          </a:bodyPr>
          <a:lstStyle/>
          <a:p>
            <a:r>
              <a:rPr lang="tr-TR" dirty="0" smtClean="0"/>
              <a:t>Alkol</a:t>
            </a:r>
          </a:p>
          <a:p>
            <a:r>
              <a:rPr lang="tr-TR" dirty="0" smtClean="0"/>
              <a:t>Sigara</a:t>
            </a:r>
          </a:p>
          <a:p>
            <a:r>
              <a:rPr lang="tr-TR" dirty="0" smtClean="0"/>
              <a:t>Tiner, Bali, yapıştırıcılar gibi uçucu maddeler,</a:t>
            </a:r>
          </a:p>
          <a:p>
            <a:r>
              <a:rPr lang="tr-TR" dirty="0" smtClean="0"/>
              <a:t>Kafein</a:t>
            </a:r>
          </a:p>
          <a:p>
            <a:r>
              <a:rPr lang="tr-TR" dirty="0" smtClean="0"/>
              <a:t>Sakinleştirici, uyku verici ilaçlar</a:t>
            </a:r>
          </a:p>
        </p:txBody>
      </p:sp>
    </p:spTree>
    <p:extLst>
      <p:ext uri="{BB962C8B-B14F-4D97-AF65-F5344CB8AC3E}">
        <p14:creationId xmlns:p14="http://schemas.microsoft.com/office/powerpoint/2010/main" xmlns="" val="6771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ireksiyonda-norm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53"/>
          <a:stretch>
            <a:fillRect/>
          </a:stretch>
        </p:blipFill>
        <p:spPr bwMode="auto">
          <a:xfrm>
            <a:off x="1619250" y="1700213"/>
            <a:ext cx="5562600" cy="408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28800" y="58674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sz="2800">
                <a:latin typeface="Arial" charset="0"/>
              </a:rPr>
              <a:t>Gerçek Görüntü</a:t>
            </a:r>
            <a:endParaRPr lang="en-AU" sz="280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tr-TR" sz="36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9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1747" name="Picture 4" descr="direksiyonda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4" r="2469" b="1665"/>
          <a:stretch>
            <a:fillRect/>
          </a:stretch>
        </p:blipFill>
        <p:spPr>
          <a:xfrm>
            <a:off x="684213" y="404813"/>
            <a:ext cx="7704137" cy="5832475"/>
          </a:xfrm>
          <a:noFill/>
        </p:spPr>
      </p:pic>
    </p:spTree>
    <p:extLst>
      <p:ext uri="{BB962C8B-B14F-4D97-AF65-F5344CB8AC3E}">
        <p14:creationId xmlns:p14="http://schemas.microsoft.com/office/powerpoint/2010/main" xmlns="" val="17170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92" t="17809" r="13811" b="11266"/>
          <a:stretch>
            <a:fillRect/>
          </a:stretch>
        </p:blipFill>
        <p:spPr bwMode="auto">
          <a:xfrm>
            <a:off x="0" y="854075"/>
            <a:ext cx="9070975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752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2771" name="Picture 4" descr="direksiyonda-eroin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37" b="4817"/>
          <a:stretch>
            <a:fillRect/>
          </a:stretch>
        </p:blipFill>
        <p:spPr>
          <a:xfrm>
            <a:off x="684213" y="404813"/>
            <a:ext cx="7920037" cy="5761037"/>
          </a:xfrm>
          <a:noFill/>
        </p:spPr>
      </p:pic>
    </p:spTree>
    <p:extLst>
      <p:ext uri="{BB962C8B-B14F-4D97-AF65-F5344CB8AC3E}">
        <p14:creationId xmlns:p14="http://schemas.microsoft.com/office/powerpoint/2010/main" xmlns="" val="17282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3795" name="Picture 4" descr="direksiyonda-esr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8" r="195" b="2548"/>
          <a:stretch>
            <a:fillRect/>
          </a:stretch>
        </p:blipFill>
        <p:spPr>
          <a:xfrm>
            <a:off x="611188" y="333375"/>
            <a:ext cx="7416800" cy="5473700"/>
          </a:xfrm>
          <a:noFill/>
        </p:spPr>
      </p:pic>
    </p:spTree>
    <p:extLst>
      <p:ext uri="{BB962C8B-B14F-4D97-AF65-F5344CB8AC3E}">
        <p14:creationId xmlns:p14="http://schemas.microsoft.com/office/powerpoint/2010/main" xmlns="" val="26723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Teknoloji bağımlılığı</a:t>
            </a:r>
            <a:endParaRPr lang="tr-TR" dirty="0"/>
          </a:p>
        </p:txBody>
      </p:sp>
      <p:sp>
        <p:nvSpPr>
          <p:cNvPr id="399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EKRAN BAĞIMLILIĞI</a:t>
            </a:r>
          </a:p>
          <a:p>
            <a:r>
              <a:rPr lang="tr-TR" dirty="0" smtClean="0"/>
              <a:t>İNTERNET</a:t>
            </a:r>
          </a:p>
          <a:p>
            <a:r>
              <a:rPr lang="tr-TR" dirty="0" smtClean="0"/>
              <a:t>SMS</a:t>
            </a:r>
          </a:p>
          <a:p>
            <a:r>
              <a:rPr lang="tr-TR" dirty="0" smtClean="0"/>
              <a:t>SOSYAL MEDYA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86125"/>
            <a:ext cx="3790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51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tr-TR" smtClean="0"/>
              <a:t>İnternet,  İngilizce  </a:t>
            </a:r>
            <a:r>
              <a:rPr lang="tr-TR" b="1" smtClean="0"/>
              <a:t>Inter</a:t>
            </a:r>
            <a:r>
              <a:rPr lang="tr-TR" smtClean="0"/>
              <a:t>connected  </a:t>
            </a:r>
            <a:r>
              <a:rPr lang="tr-TR" b="1" smtClean="0"/>
              <a:t>Net</a:t>
            </a:r>
            <a:r>
              <a:rPr lang="tr-TR" smtClean="0"/>
              <a:t>works'un  (kendi  aralarında  bağlantılı  ağlar) kısaltmasıdır.  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mtClean="0"/>
              <a:t>İlk çalışmalar 1962’de Massachusetts Institute of Tecnology'de</a:t>
            </a:r>
          </a:p>
        </p:txBody>
      </p:sp>
      <p:sp>
        <p:nvSpPr>
          <p:cNvPr id="5" name="3 Alt Başlık"/>
          <p:cNvSpPr txBox="1">
            <a:spLocks/>
          </p:cNvSpPr>
          <p:nvPr/>
        </p:nvSpPr>
        <p:spPr bwMode="auto">
          <a:xfrm>
            <a:off x="1285875" y="357188"/>
            <a:ext cx="64008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3200" kern="0">
                <a:latin typeface="+mn-lt"/>
              </a:rPr>
              <a:t>İNTERNET BAĞIMLILIĞI</a:t>
            </a:r>
            <a:endParaRPr lang="tr-TR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70C0"/>
                </a:solidFill>
              </a:rPr>
              <a:t>Türkiye’de İnternetin Gelişimi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dirty="0" smtClean="0"/>
              <a:t>	Türkiye İnternet'e </a:t>
            </a:r>
            <a:r>
              <a:rPr lang="tr-TR" dirty="0" smtClean="0">
                <a:solidFill>
                  <a:srgbClr val="FF0000"/>
                </a:solidFill>
              </a:rPr>
              <a:t>12 Nisan 1993'ten </a:t>
            </a:r>
            <a:r>
              <a:rPr lang="tr-TR" dirty="0" smtClean="0"/>
              <a:t>beri bağlıdır. İlk bağlantı </a:t>
            </a:r>
            <a:r>
              <a:rPr lang="tr-TR" dirty="0" smtClean="0">
                <a:solidFill>
                  <a:srgbClr val="FF0000"/>
                </a:solidFill>
              </a:rPr>
              <a:t>ODTÜ</a:t>
            </a:r>
            <a:r>
              <a:rPr lang="tr-TR" dirty="0" smtClean="0"/>
              <a:t>'den gerçekleştirilmiştir.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dirty="0" smtClean="0"/>
              <a:t>		1994 …………Ege Üniversitesi.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dirty="0" smtClean="0"/>
              <a:t>		1995………….Bilkent-Boğaziçi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dirty="0" smtClean="0"/>
              <a:t>		1996………….İTÜ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dirty="0" smtClean="0"/>
          </a:p>
        </p:txBody>
      </p:sp>
      <p:sp>
        <p:nvSpPr>
          <p:cNvPr id="4403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973F5A-179E-49A1-AF0A-F1BF4F073919}" type="slidenum">
              <a:rPr lang="tr-TR" sz="1400" smtClean="0">
                <a:latin typeface="Arial" charset="0"/>
              </a:rPr>
              <a:pPr/>
              <a:t>24</a:t>
            </a:fld>
            <a:endParaRPr lang="tr-TR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62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00188" y="585788"/>
            <a:ext cx="6272212" cy="6272212"/>
          </a:xfrm>
          <a:noFill/>
        </p:spPr>
      </p:pic>
    </p:spTree>
    <p:extLst>
      <p:ext uri="{BB962C8B-B14F-4D97-AF65-F5344CB8AC3E}">
        <p14:creationId xmlns:p14="http://schemas.microsoft.com/office/powerpoint/2010/main" xmlns="" val="24515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6 Başlık"/>
          <p:cNvSpPr>
            <a:spLocks noGrp="1"/>
          </p:cNvSpPr>
          <p:nvPr>
            <p:ph type="title"/>
          </p:nvPr>
        </p:nvSpPr>
        <p:spPr>
          <a:xfrm rot="5400000">
            <a:off x="2820194" y="2669382"/>
            <a:ext cx="6308725" cy="1519237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" r="1410"/>
          <a:stretch>
            <a:fillRect/>
          </a:stretch>
        </p:blipFill>
        <p:spPr>
          <a:xfrm>
            <a:off x="0" y="0"/>
            <a:ext cx="6072188" cy="6858000"/>
          </a:xfrm>
          <a:noFill/>
        </p:spPr>
      </p:pic>
      <p:sp>
        <p:nvSpPr>
          <p:cNvPr id="47108" name="8 Metin Yer Tutucusu"/>
          <p:cNvSpPr>
            <a:spLocks noGrp="1"/>
          </p:cNvSpPr>
          <p:nvPr>
            <p:ph type="body" sz="half" idx="2"/>
          </p:nvPr>
        </p:nvSpPr>
        <p:spPr>
          <a:xfrm>
            <a:off x="6228184" y="980728"/>
            <a:ext cx="2630066" cy="4240560"/>
          </a:xfrm>
        </p:spPr>
        <p:txBody>
          <a:bodyPr>
            <a:normAutofit lnSpcReduction="10000"/>
          </a:bodyPr>
          <a:lstStyle/>
          <a:p>
            <a:pPr eaLnBrk="1" hangingPunct="1"/>
            <a:endParaRPr lang="tr-TR" sz="3600" dirty="0" smtClean="0"/>
          </a:p>
          <a:p>
            <a:pPr eaLnBrk="1" hangingPunct="1"/>
            <a:endParaRPr lang="tr-TR" sz="3600" dirty="0" smtClean="0"/>
          </a:p>
          <a:p>
            <a:pPr eaLnBrk="1" hangingPunct="1"/>
            <a:r>
              <a:rPr lang="tr-TR" sz="3600" dirty="0" smtClean="0"/>
              <a:t>MEDYADA </a:t>
            </a:r>
          </a:p>
          <a:p>
            <a:pPr eaLnBrk="1" hangingPunct="1"/>
            <a:endParaRPr lang="tr-TR" sz="3600" dirty="0" smtClean="0"/>
          </a:p>
          <a:p>
            <a:pPr eaLnBrk="1" hangingPunct="1"/>
            <a:r>
              <a:rPr lang="tr-TR" sz="3600" dirty="0" smtClean="0"/>
              <a:t>İNTERNET</a:t>
            </a:r>
          </a:p>
          <a:p>
            <a:pPr eaLnBrk="1" hangingPunct="1"/>
            <a:endParaRPr lang="tr-TR" sz="3600" dirty="0" smtClean="0"/>
          </a:p>
          <a:p>
            <a:pPr eaLnBrk="1" hangingPunct="1"/>
            <a:r>
              <a:rPr lang="tr-TR" sz="3600" dirty="0" smtClean="0"/>
              <a:t> BAĞIMLILIĞI</a:t>
            </a:r>
          </a:p>
        </p:txBody>
      </p:sp>
    </p:spTree>
    <p:extLst>
      <p:ext uri="{BB962C8B-B14F-4D97-AF65-F5344CB8AC3E}">
        <p14:creationId xmlns:p14="http://schemas.microsoft.com/office/powerpoint/2010/main" xmlns="" val="20272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İçerik Yer Tutucusu"/>
          <p:cNvSpPr>
            <a:spLocks noGrp="1"/>
          </p:cNvSpPr>
          <p:nvPr>
            <p:ph idx="1"/>
          </p:nvPr>
        </p:nvSpPr>
        <p:spPr>
          <a:xfrm>
            <a:off x="928688" y="714375"/>
            <a:ext cx="7467600" cy="48736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200000"/>
              </a:lnSpc>
            </a:pPr>
            <a:r>
              <a:rPr lang="tr-TR" sz="2800" smtClean="0"/>
              <a:t>Bilgisayara bağımlılık sosyalleşmeyi engelliyor   </a:t>
            </a:r>
            <a:r>
              <a:rPr lang="tr-TR" sz="2800" b="1" smtClean="0"/>
              <a:t>Bağımlılık derecesinde bilgisayara düşkün çocukların </a:t>
            </a:r>
            <a:r>
              <a:rPr lang="tr-TR" sz="2800" b="1" smtClean="0">
                <a:solidFill>
                  <a:srgbClr val="FF0000"/>
                </a:solidFill>
              </a:rPr>
              <a:t>sosyalleşememe ve EQ’sunun (duygusal zeka) düşük olması </a:t>
            </a:r>
            <a:r>
              <a:rPr lang="tr-TR" sz="2800" b="1" smtClean="0"/>
              <a:t>nedeniyle ilerde ruhsal sorunlar yaşadığı bildirildi.</a:t>
            </a:r>
            <a:r>
              <a:rPr lang="tr-TR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805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0179" name="2 İçerik Yer Tutucusu"/>
          <p:cNvSpPr>
            <a:spLocks noGrp="1"/>
          </p:cNvSpPr>
          <p:nvPr>
            <p:ph sz="half" idx="1"/>
          </p:nvPr>
        </p:nvSpPr>
        <p:spPr>
          <a:xfrm>
            <a:off x="571500" y="1071563"/>
            <a:ext cx="3810000" cy="4114800"/>
          </a:xfrm>
        </p:spPr>
        <p:txBody>
          <a:bodyPr/>
          <a:lstStyle/>
          <a:p>
            <a:pPr eaLnBrk="1" hangingPunct="1"/>
            <a:r>
              <a:rPr lang="tr-TR" b="1" smtClean="0"/>
              <a:t/>
            </a:r>
            <a:br>
              <a:rPr lang="tr-TR" b="1" smtClean="0"/>
            </a:br>
            <a:r>
              <a:rPr lang="tr-TR" b="1" smtClean="0"/>
              <a:t>Hong Kong’da bir bilgisayar oyununun başından kalkmayan genç, oyundaki sanal şeytanı yok edeyim derken canından oldu .</a:t>
            </a:r>
            <a:endParaRPr lang="tr-TR" smtClean="0"/>
          </a:p>
        </p:txBody>
      </p:sp>
      <p:pic>
        <p:nvPicPr>
          <p:cNvPr id="501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8975" y="1214438"/>
            <a:ext cx="4002088" cy="4786312"/>
          </a:xfrm>
          <a:noFill/>
        </p:spPr>
      </p:pic>
    </p:spTree>
    <p:extLst>
      <p:ext uri="{BB962C8B-B14F-4D97-AF65-F5344CB8AC3E}">
        <p14:creationId xmlns:p14="http://schemas.microsoft.com/office/powerpoint/2010/main" xmlns="" val="30624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8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İnternet bağımlılığı</a:t>
            </a:r>
            <a:endParaRPr lang="tr-TR" dirty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00438" y="0"/>
            <a:ext cx="5487987" cy="6643688"/>
          </a:xfrm>
          <a:noFill/>
        </p:spPr>
      </p:pic>
      <p:sp>
        <p:nvSpPr>
          <p:cNvPr id="46084" name="5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xmlns="" val="1799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İçerik Yer Tutucusu"/>
          <p:cNvSpPr>
            <a:spLocks noGrp="1"/>
          </p:cNvSpPr>
          <p:nvPr>
            <p:ph idx="1"/>
          </p:nvPr>
        </p:nvSpPr>
        <p:spPr>
          <a:xfrm>
            <a:off x="1435100" y="714375"/>
            <a:ext cx="7499350" cy="553402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     Bağımlılığın özellikleri</a:t>
            </a:r>
            <a:endParaRPr lang="tr-T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r-TR" sz="3000" dirty="0" smtClean="0"/>
              <a:t>Hastalıktır.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r-TR" sz="3000" dirty="0" smtClean="0"/>
              <a:t>Sosyal hayatı bozar.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r-TR" sz="3000" dirty="0" smtClean="0"/>
              <a:t>Çevre ve arkadaşlar kaybedilir.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r-TR" sz="3000" dirty="0" smtClean="0"/>
              <a:t>Ailevi sorunlar yaşanır.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r-TR" sz="3000" dirty="0" smtClean="0"/>
              <a:t>Ekonomik kayıplar olur.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r-TR" sz="3000" dirty="0" smtClean="0"/>
              <a:t>Sağlık bozulur.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tr-TR" sz="3000" dirty="0" smtClean="0"/>
              <a:t>Hayat artık bu maddenin etrafında döner.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9106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120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tr-TR" smtClean="0"/>
              <a:t>Amerikan Psikiyatri Birliği tarafından 1994’te yayınlanan ve </a:t>
            </a:r>
            <a:r>
              <a:rPr lang="tr-TR" smtClean="0">
                <a:solidFill>
                  <a:srgbClr val="FF0000"/>
                </a:solidFill>
              </a:rPr>
              <a:t>DSM-IV </a:t>
            </a:r>
            <a:r>
              <a:rPr lang="tr-TR" smtClean="0"/>
              <a:t>kısaltmasıyla isimlendirilen, Mental Bozuklukların Tanımsal ve Sayısal Elkitabı’nda </a:t>
            </a:r>
            <a:r>
              <a:rPr lang="tr-TR" smtClean="0">
                <a:solidFill>
                  <a:srgbClr val="FF0000"/>
                </a:solidFill>
              </a:rPr>
              <a:t>internet bağımlılığı </a:t>
            </a:r>
            <a:r>
              <a:rPr lang="tr-TR" smtClean="0"/>
              <a:t>bir hastalık olarak bulunmamaktadır</a:t>
            </a:r>
          </a:p>
        </p:txBody>
      </p:sp>
    </p:spTree>
    <p:extLst>
      <p:ext uri="{BB962C8B-B14F-4D97-AF65-F5344CB8AC3E}">
        <p14:creationId xmlns:p14="http://schemas.microsoft.com/office/powerpoint/2010/main" xmlns="" val="26724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Teknoloji bağımlılığı nedir?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Teknolojinin </a:t>
            </a:r>
            <a:r>
              <a:rPr lang="tr-TR" dirty="0"/>
              <a:t>insan hayatına getirdiği sayısız faydalar var.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kişinin teknoloji kullanımı üzerinde kontrolünün kaybolması </a:t>
            </a:r>
            <a:r>
              <a:rPr lang="tr-TR" dirty="0" smtClean="0"/>
              <a:t>çok </a:t>
            </a:r>
            <a:r>
              <a:rPr lang="tr-TR" dirty="0"/>
              <a:t>ciddi zararlara sebep olabilir.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3854383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6" t="19048" r="2911" b="13846"/>
          <a:stretch/>
        </p:blipFill>
        <p:spPr bwMode="auto">
          <a:xfrm>
            <a:off x="179512" y="1124744"/>
            <a:ext cx="8782260" cy="46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2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Teknoloji bağımlılığının belirtileri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Yalnızca </a:t>
            </a:r>
            <a:r>
              <a:rPr lang="tr-TR" dirty="0"/>
              <a:t>birkaç dakika diyerek saatler harcamak.</a:t>
            </a:r>
          </a:p>
          <a:p>
            <a:r>
              <a:rPr lang="tr-TR" dirty="0"/>
              <a:t>Çevrenizdekilere ekran karşısında geçirdiğiniz zaman hakkında yalan söylemek.</a:t>
            </a:r>
          </a:p>
          <a:p>
            <a:r>
              <a:rPr lang="tr-TR" dirty="0"/>
              <a:t>Uzun süre bilgisayar kullanmaktan dolayı fiziksel sorunlardan şikâyet etmek.</a:t>
            </a:r>
          </a:p>
          <a:p>
            <a:r>
              <a:rPr lang="tr-TR" dirty="0"/>
              <a:t>İ</a:t>
            </a:r>
            <a:r>
              <a:rPr lang="tr-TR" dirty="0" smtClean="0"/>
              <a:t>nsanlarla </a:t>
            </a:r>
            <a:r>
              <a:rPr lang="tr-TR" dirty="0"/>
              <a:t>internet üzerinden konuşmayı yüz yüze konuşmaya tercih etmek.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79246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Teknoloji bağımlılığının belirtileri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İnternete </a:t>
            </a:r>
            <a:r>
              <a:rPr lang="tr-TR" dirty="0"/>
              <a:t>girmek için yemek öğünlerinden, derslerden ya da randevulardan ödün vermek.</a:t>
            </a:r>
          </a:p>
          <a:p>
            <a:r>
              <a:rPr lang="tr-TR" dirty="0"/>
              <a:t>Bilgisayarınızın başında çok fazla zaman geçirdiğiniz için suçluluk duyuyorken bir yandan da büyük bir zevk almak ve bu iki duygular arasında gidip gelmek.</a:t>
            </a:r>
          </a:p>
          <a:p>
            <a:r>
              <a:rPr lang="tr-TR" dirty="0"/>
              <a:t>Bilgisayarınızdan uzak kaldığınız zaman gergin ve boşluktaymış gibi hissetmek.</a:t>
            </a:r>
          </a:p>
          <a:p>
            <a:r>
              <a:rPr lang="tr-TR" dirty="0"/>
              <a:t>Gece geç saatlere kadar bilgisayar başında kalmak.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23702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Teknoloji bağımlılığının neden olduğu sorunlar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Fiziksel </a:t>
            </a:r>
            <a:r>
              <a:rPr lang="tr-TR" b="1" dirty="0"/>
              <a:t>şikâyetler</a:t>
            </a:r>
            <a:endParaRPr lang="tr-TR" dirty="0"/>
          </a:p>
          <a:p>
            <a:r>
              <a:rPr lang="tr-TR" dirty="0"/>
              <a:t>Gözlerde yanma</a:t>
            </a:r>
          </a:p>
          <a:p>
            <a:r>
              <a:rPr lang="tr-TR" dirty="0"/>
              <a:t>Boyun kaslarında ağrı ve sertleşme</a:t>
            </a:r>
          </a:p>
          <a:p>
            <a:r>
              <a:rPr lang="tr-TR" dirty="0"/>
              <a:t>Beden duruşunda bozukluk</a:t>
            </a:r>
          </a:p>
          <a:p>
            <a:r>
              <a:rPr lang="tr-TR" dirty="0"/>
              <a:t>Elde uyuşukluk</a:t>
            </a:r>
          </a:p>
          <a:p>
            <a:r>
              <a:rPr lang="tr-TR" dirty="0" smtClean="0"/>
              <a:t>Halsizlik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36546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Teknoloji bağımlılığının neden olduğu sorunlar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Sosyal alanda görülen şikâyetler</a:t>
            </a:r>
            <a:endParaRPr lang="tr-TR" dirty="0"/>
          </a:p>
          <a:p>
            <a:r>
              <a:rPr lang="tr-TR" dirty="0"/>
              <a:t>Akademik başarıda düşüş</a:t>
            </a:r>
          </a:p>
          <a:p>
            <a:r>
              <a:rPr lang="tr-TR" dirty="0"/>
              <a:t>Kişisel, aile ve okul sorunları</a:t>
            </a:r>
          </a:p>
          <a:p>
            <a:r>
              <a:rPr lang="tr-TR" dirty="0"/>
              <a:t>Zamanı idare etmede başarısızlık</a:t>
            </a:r>
          </a:p>
          <a:p>
            <a:r>
              <a:rPr lang="tr-TR" dirty="0"/>
              <a:t>Uyku bozuklukları</a:t>
            </a:r>
          </a:p>
          <a:p>
            <a:r>
              <a:rPr lang="tr-TR" dirty="0"/>
              <a:t>Yemek yememe</a:t>
            </a:r>
          </a:p>
          <a:p>
            <a:r>
              <a:rPr lang="tr-TR" dirty="0"/>
              <a:t>Aktivitelerde azalma</a:t>
            </a:r>
          </a:p>
          <a:p>
            <a:r>
              <a:rPr lang="tr-TR" dirty="0"/>
              <a:t>İnternet arkadaşları dışında izolasyon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4988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Teknoloji bağımlılığının neden olduğu sorunlar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Bağımlılığı kontrol altına alma yöntemleri</a:t>
            </a:r>
            <a:endParaRPr lang="tr-TR" dirty="0"/>
          </a:p>
          <a:p>
            <a:r>
              <a:rPr lang="tr-TR" dirty="0"/>
              <a:t>Günlük internet kullanım saatlerini değiştirin.</a:t>
            </a:r>
          </a:p>
          <a:p>
            <a:r>
              <a:rPr lang="tr-TR" dirty="0"/>
              <a:t>Haftalık internet kullanımı çizelgeleri hazırlayıp, uyulmasını sağlayın.</a:t>
            </a:r>
          </a:p>
          <a:p>
            <a:r>
              <a:rPr lang="tr-TR" dirty="0"/>
              <a:t>Destek grupları ya da aile terapisi gibi yöntemleri hayata geçirin.</a:t>
            </a:r>
          </a:p>
          <a:p>
            <a:r>
              <a:rPr lang="tr-TR" dirty="0"/>
              <a:t>Yapmayı isteyip de fırsat bulamadığı faaliyetleri bir deftere yazmasını sağlayın, internet kullanmak için yoğun istek duyduğunda yazdıklarından birini yapmasını isteyin.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61276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4" t="12015" r="4643" b="23809"/>
          <a:stretch/>
        </p:blipFill>
        <p:spPr bwMode="auto">
          <a:xfrm>
            <a:off x="-180528" y="1268760"/>
            <a:ext cx="9616274" cy="440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1923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9600" dirty="0" smtClean="0"/>
              <a:t>TEŞEKKÜRLER</a:t>
            </a:r>
            <a:endParaRPr lang="tr-TR" sz="9600" dirty="0"/>
          </a:p>
        </p:txBody>
      </p:sp>
    </p:spTree>
    <p:extLst>
      <p:ext uri="{BB962C8B-B14F-4D97-AF65-F5344CB8AC3E}">
        <p14:creationId xmlns:p14="http://schemas.microsoft.com/office/powerpoint/2010/main" xmlns="" val="76340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705600" y="1447800"/>
            <a:ext cx="152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/>
              <a:t>Sean 17 yaşında Okulunun gözdesi </a:t>
            </a:r>
          </a:p>
          <a:p>
            <a:r>
              <a:rPr lang="tr-TR"/>
              <a:t>bir genç. </a:t>
            </a:r>
          </a:p>
          <a:p>
            <a:r>
              <a:rPr lang="tr-TR"/>
              <a:t>Tütün çiğnediği içim Dil kanseri oldu.</a:t>
            </a:r>
            <a:endParaRPr lang="en-US"/>
          </a:p>
        </p:txBody>
      </p:sp>
      <p:pic>
        <p:nvPicPr>
          <p:cNvPr id="6147" name="Picture 3" descr="The image “file:///C:/Belgelerim/Resimlerim/smarcee1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59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image “file:///C:/Belgelerim/Resimlerim/smarcee2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3000" y="1524000"/>
            <a:ext cx="285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/>
              <a:t>Sean 19 yaşında öldü.</a:t>
            </a:r>
            <a:endParaRPr lang="en-US"/>
          </a:p>
        </p:txBody>
      </p:sp>
      <p:pic>
        <p:nvPicPr>
          <p:cNvPr id="1026" name="Picture 2" descr="emoj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91581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5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SİGARA SALGINI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64853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790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oraks Derneğ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21388"/>
            <a:ext cx="7556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152400" y="3048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</a:t>
            </a:r>
            <a:endParaRPr lang="tr-TR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NİKOTİN: 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Bağımlılık yapar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KARBONMONOKSİT: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Kanda oksijenin yerini alır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2000" b="1" dirty="0">
              <a:solidFill>
                <a:srgbClr val="26269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KANSER YAPICI MADDELER (bazıları)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Arsenik            Kurşun           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Polonium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Benzen           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Nitrozamin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Formaldehit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Krom                 Nikel             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Vinil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klorür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Asetaldehit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Benzopiren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DDT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İRRİTANLAR VE ZEHİRLER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Siyanür             Laktik asit      Formik asit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Azotoksit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Amonyak        Aseton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tr-T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Akrolein</a:t>
            </a: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Bizmut          Uçucu aminler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2000" b="1" dirty="0">
              <a:solidFill>
                <a:srgbClr val="26269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0244" name="3 Dikdörtgen"/>
          <p:cNvSpPr>
            <a:spLocks noChangeArrowheads="1"/>
          </p:cNvSpPr>
          <p:nvPr/>
        </p:nvSpPr>
        <p:spPr bwMode="auto">
          <a:xfrm>
            <a:off x="642938" y="285750"/>
            <a:ext cx="8072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b="1" i="1">
                <a:solidFill>
                  <a:srgbClr val="FF0000"/>
                </a:solidFill>
              </a:rPr>
              <a:t>Sigara dumanı, 2000’i zehir, 4000 çeşit kimyasal madde içermektedir;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19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sv.org.tr/pics/sigar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60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2291" name="Picture 3" descr="C:\Documents and Settings\Administrator\Desktop\sigara slaytları\arsiv\sigar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6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617</Words>
  <Application>Microsoft Office PowerPoint</Application>
  <PresentationFormat>Ekran Gösterisi (4:3)</PresentationFormat>
  <Paragraphs>141</Paragraphs>
  <Slides>39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Ofis Teması</vt:lpstr>
      <vt:lpstr>BAĞIMLILIK</vt:lpstr>
      <vt:lpstr>Slayt 2</vt:lpstr>
      <vt:lpstr>Slayt 3</vt:lpstr>
      <vt:lpstr>Slayt 4</vt:lpstr>
      <vt:lpstr>Slayt 5</vt:lpstr>
      <vt:lpstr>SİGARA SALGINI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Maddeler</vt:lpstr>
      <vt:lpstr>Uçucu maddeler </vt:lpstr>
      <vt:lpstr>Yasal Maddeler</vt:lpstr>
      <vt:lpstr>Slayt 18</vt:lpstr>
      <vt:lpstr>Slayt 19</vt:lpstr>
      <vt:lpstr>Slayt 20</vt:lpstr>
      <vt:lpstr>Slayt 21</vt:lpstr>
      <vt:lpstr>Teknoloji bağımlılığı</vt:lpstr>
      <vt:lpstr>Slayt 23</vt:lpstr>
      <vt:lpstr>Türkiye’de İnternetin Gelişimi</vt:lpstr>
      <vt:lpstr>Slayt 25</vt:lpstr>
      <vt:lpstr>Slayt 26</vt:lpstr>
      <vt:lpstr>Slayt 27</vt:lpstr>
      <vt:lpstr>Slayt 28</vt:lpstr>
      <vt:lpstr>İnternet bağımlılığı</vt:lpstr>
      <vt:lpstr>Slayt 30</vt:lpstr>
      <vt:lpstr>Teknoloji bağımlılığı nedir? </vt:lpstr>
      <vt:lpstr>Slayt 32</vt:lpstr>
      <vt:lpstr>Teknoloji bağımlılığının belirtileri </vt:lpstr>
      <vt:lpstr>Teknoloji bağımlılığının belirtileri </vt:lpstr>
      <vt:lpstr>Teknoloji bağımlılığının neden olduğu sorunlar </vt:lpstr>
      <vt:lpstr>Teknoloji bağımlılığının neden olduğu sorunlar</vt:lpstr>
      <vt:lpstr>Teknoloji bağımlılığının neden olduğu sorunlar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BAĞIMLILIK</dc:title>
  <dc:creator>duygu celik</dc:creator>
  <cp:lastModifiedBy>Malatya</cp:lastModifiedBy>
  <cp:revision>9</cp:revision>
  <dcterms:created xsi:type="dcterms:W3CDTF">2017-02-02T11:35:32Z</dcterms:created>
  <dcterms:modified xsi:type="dcterms:W3CDTF">2018-02-22T14:19:01Z</dcterms:modified>
</cp:coreProperties>
</file>