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30" r:id="rId4"/>
    <p:sldId id="274" r:id="rId5"/>
    <p:sldId id="332" r:id="rId6"/>
    <p:sldId id="340" r:id="rId7"/>
    <p:sldId id="259" r:id="rId8"/>
    <p:sldId id="275" r:id="rId9"/>
    <p:sldId id="260" r:id="rId10"/>
    <p:sldId id="261" r:id="rId11"/>
    <p:sldId id="262" r:id="rId12"/>
    <p:sldId id="333" r:id="rId13"/>
    <p:sldId id="281" r:id="rId14"/>
    <p:sldId id="299" r:id="rId15"/>
    <p:sldId id="276" r:id="rId16"/>
    <p:sldId id="334" r:id="rId17"/>
    <p:sldId id="277" r:id="rId18"/>
    <p:sldId id="263" r:id="rId19"/>
    <p:sldId id="278" r:id="rId20"/>
    <p:sldId id="336" r:id="rId21"/>
    <p:sldId id="337" r:id="rId22"/>
    <p:sldId id="279" r:id="rId23"/>
    <p:sldId id="264" r:id="rId24"/>
    <p:sldId id="282" r:id="rId25"/>
    <p:sldId id="283" r:id="rId26"/>
    <p:sldId id="284" r:id="rId27"/>
    <p:sldId id="265" r:id="rId28"/>
    <p:sldId id="285" r:id="rId29"/>
    <p:sldId id="286" r:id="rId30"/>
    <p:sldId id="266" r:id="rId31"/>
    <p:sldId id="287" r:id="rId32"/>
    <p:sldId id="335" r:id="rId33"/>
    <p:sldId id="288" r:id="rId34"/>
    <p:sldId id="267" r:id="rId35"/>
    <p:sldId id="289" r:id="rId36"/>
    <p:sldId id="268" r:id="rId37"/>
    <p:sldId id="269" r:id="rId38"/>
    <p:sldId id="290" r:id="rId39"/>
    <p:sldId id="291" r:id="rId40"/>
    <p:sldId id="270" r:id="rId41"/>
    <p:sldId id="294" r:id="rId42"/>
    <p:sldId id="293" r:id="rId43"/>
    <p:sldId id="271" r:id="rId44"/>
    <p:sldId id="295" r:id="rId45"/>
    <p:sldId id="272" r:id="rId46"/>
    <p:sldId id="341" r:id="rId47"/>
    <p:sldId id="296" r:id="rId48"/>
    <p:sldId id="342" r:id="rId49"/>
    <p:sldId id="343" r:id="rId50"/>
    <p:sldId id="273" r:id="rId5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77" d="100"/>
          <a:sy n="77" d="100"/>
        </p:scale>
        <p:origin x="-102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62AC-BECC-4F3E-A74C-9293BCCD0E1B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D657-43FF-4749-A0DD-6AF5516E3C6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62AC-BECC-4F3E-A74C-9293BCCD0E1B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D657-43FF-4749-A0DD-6AF5516E3C6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62AC-BECC-4F3E-A74C-9293BCCD0E1B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D657-43FF-4749-A0DD-6AF5516E3C6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62AC-BECC-4F3E-A74C-9293BCCD0E1B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D657-43FF-4749-A0DD-6AF5516E3C6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62AC-BECC-4F3E-A74C-9293BCCD0E1B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D657-43FF-4749-A0DD-6AF5516E3C6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62AC-BECC-4F3E-A74C-9293BCCD0E1B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D657-43FF-4749-A0DD-6AF5516E3C6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62AC-BECC-4F3E-A74C-9293BCCD0E1B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D657-43FF-4749-A0DD-6AF5516E3C6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62AC-BECC-4F3E-A74C-9293BCCD0E1B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D657-43FF-4749-A0DD-6AF5516E3C6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62AC-BECC-4F3E-A74C-9293BCCD0E1B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D657-43FF-4749-A0DD-6AF5516E3C6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62AC-BECC-4F3E-A74C-9293BCCD0E1B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D657-43FF-4749-A0DD-6AF5516E3C6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62AC-BECC-4F3E-A74C-9293BCCD0E1B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D657-43FF-4749-A0DD-6AF5516E3C6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B62AC-BECC-4F3E-A74C-9293BCCD0E1B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FD657-43FF-4749-A0DD-6AF5516E3C6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/>
          <a:lstStyle/>
          <a:p>
            <a:r>
              <a:rPr lang="tr-TR" dirty="0" smtClean="0"/>
              <a:t>ERGENLİKTE BESLENME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43196"/>
          </a:xfrm>
        </p:spPr>
        <p:txBody>
          <a:bodyPr/>
          <a:lstStyle/>
          <a:p>
            <a:r>
              <a:rPr lang="tr-TR" b="1" dirty="0" smtClean="0"/>
              <a:t>ERGENLİKTE                                        BESLENME</a:t>
            </a:r>
            <a:endParaRPr lang="tr-TR" b="1" dirty="0"/>
          </a:p>
        </p:txBody>
      </p:sp>
      <p:pic>
        <p:nvPicPr>
          <p:cNvPr id="1026" name="Picture 2" descr="C:\Documents and Settings\User\Desktop\cocuklar_ataya_kost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643050"/>
            <a:ext cx="4786346" cy="2133600"/>
          </a:xfrm>
          <a:prstGeom prst="rect">
            <a:avLst/>
          </a:prstGeom>
          <a:noFill/>
        </p:spPr>
      </p:pic>
      <p:pic>
        <p:nvPicPr>
          <p:cNvPr id="5" name="Picture 2" descr="C:\Documents and Settings\User\Desktop\13367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857628"/>
            <a:ext cx="1785950" cy="1357322"/>
          </a:xfrm>
          <a:prstGeom prst="rect">
            <a:avLst/>
          </a:prstGeom>
          <a:noFill/>
        </p:spPr>
      </p:pic>
      <p:pic>
        <p:nvPicPr>
          <p:cNvPr id="6" name="Picture 2" descr="C:\Documents and Settings\User\Desktop\gazibeyoglu_kuruyemis_kadirli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714752"/>
            <a:ext cx="71438" cy="47625"/>
          </a:xfrm>
          <a:prstGeom prst="rect">
            <a:avLst/>
          </a:prstGeom>
          <a:noFill/>
        </p:spPr>
      </p:pic>
      <p:pic>
        <p:nvPicPr>
          <p:cNvPr id="7" name="Picture 2" descr="C:\Documents and Settings\User\Desktop\rusyaya-sut-ve-sut-urunleri-ihracatinin-onu-aciliyor-IH3-31172-1-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929198"/>
            <a:ext cx="2428892" cy="1500198"/>
          </a:xfrm>
          <a:prstGeom prst="rect">
            <a:avLst/>
          </a:prstGeom>
          <a:noFill/>
        </p:spPr>
      </p:pic>
      <p:pic>
        <p:nvPicPr>
          <p:cNvPr id="8" name="Picture 3" descr="C:\Documents and Settings\User\Desktop\protei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3929066"/>
            <a:ext cx="2143140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706090"/>
          </a:xfrm>
        </p:spPr>
        <p:txBody>
          <a:bodyPr>
            <a:normAutofit/>
          </a:bodyPr>
          <a:lstStyle/>
          <a:p>
            <a:r>
              <a:rPr lang="tr-TR" sz="3200" dirty="0" smtClean="0"/>
              <a:t>DENGELİ BESLENME 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400" smtClean="0"/>
              <a:t>    DENGELİ </a:t>
            </a:r>
            <a:r>
              <a:rPr lang="tr-TR" sz="2400" dirty="0" smtClean="0"/>
              <a:t>BESLENMEDE BULUNMASI GEREKEN BESİN GRUPLARI</a:t>
            </a:r>
          </a:p>
          <a:p>
            <a:pPr>
              <a:buNone/>
            </a:pPr>
            <a:r>
              <a:rPr lang="tr-TR" sz="2400" dirty="0" smtClean="0"/>
              <a:t>        *Karbonhidrat</a:t>
            </a:r>
          </a:p>
          <a:p>
            <a:pPr>
              <a:buNone/>
            </a:pPr>
            <a:r>
              <a:rPr lang="tr-TR" sz="2400" dirty="0" smtClean="0"/>
              <a:t>        *Protein</a:t>
            </a:r>
          </a:p>
          <a:p>
            <a:pPr>
              <a:buNone/>
            </a:pPr>
            <a:r>
              <a:rPr lang="tr-TR" sz="2400" dirty="0" smtClean="0"/>
              <a:t>        *Yağ</a:t>
            </a:r>
          </a:p>
          <a:p>
            <a:pPr>
              <a:buNone/>
            </a:pPr>
            <a:r>
              <a:rPr lang="tr-TR" sz="2400" dirty="0" smtClean="0"/>
              <a:t>        *Vitaminler</a:t>
            </a:r>
          </a:p>
          <a:p>
            <a:pPr>
              <a:buNone/>
            </a:pPr>
            <a:r>
              <a:rPr lang="tr-TR" sz="2400" dirty="0" smtClean="0"/>
              <a:t>        *Mineraller</a:t>
            </a:r>
          </a:p>
          <a:p>
            <a:pPr>
              <a:buNone/>
            </a:pPr>
            <a:r>
              <a:rPr lang="tr-TR" sz="2400" dirty="0" smtClean="0"/>
              <a:t>         *Lif</a:t>
            </a:r>
          </a:p>
          <a:p>
            <a:pPr>
              <a:buNone/>
            </a:pPr>
            <a:r>
              <a:rPr lang="tr-TR" sz="2400" dirty="0" smtClean="0"/>
              <a:t>         </a:t>
            </a:r>
          </a:p>
        </p:txBody>
      </p:sp>
      <p:pic>
        <p:nvPicPr>
          <p:cNvPr id="5" name="Picture 2" descr="C:\Documents and Settings\User\Desktop\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204864"/>
            <a:ext cx="4413260" cy="3171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DİYETTE  OLMASI GEREKEN BESİN ÖGELERİ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rmAutofit/>
          </a:bodyPr>
          <a:lstStyle/>
          <a:p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     1- Süt ve sütten yapılan yiyecekler:</a:t>
            </a:r>
          </a:p>
          <a:p>
            <a:pPr>
              <a:buNone/>
            </a:pPr>
            <a:r>
              <a:rPr lang="tr-TR" sz="2400" dirty="0" smtClean="0"/>
              <a:t>        *Bu grup kalsiyum için en iyi kaynaktır.</a:t>
            </a:r>
          </a:p>
          <a:p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      </a:t>
            </a:r>
          </a:p>
          <a:p>
            <a:endParaRPr lang="tr-TR" sz="2400" dirty="0" smtClean="0"/>
          </a:p>
          <a:p>
            <a:endParaRPr lang="tr-TR" sz="2400" dirty="0"/>
          </a:p>
        </p:txBody>
      </p:sp>
      <p:pic>
        <p:nvPicPr>
          <p:cNvPr id="7170" name="Picture 2" descr="C:\Documents and Settings\User\Desktop\s-b44bcc6ecfba45a4018a62f1884c61c4595d52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928934"/>
            <a:ext cx="4786346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DİYETTE OLMASI GEREKEN BESİN ÖGELERİ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2-Et, tavuk , balık , yumurta, nohut ,fasulye mercimek ve bu besinlerden yapılan ürünler: </a:t>
            </a:r>
          </a:p>
          <a:p>
            <a:pPr>
              <a:buNone/>
            </a:pPr>
            <a:r>
              <a:rPr lang="tr-TR" dirty="0" smtClean="0"/>
              <a:t>       *Bu grup protein, B vitaminleri, demir  ve çinkodan zengindir.</a:t>
            </a:r>
          </a:p>
          <a:p>
            <a:endParaRPr lang="tr-TR" dirty="0"/>
          </a:p>
        </p:txBody>
      </p:sp>
      <p:pic>
        <p:nvPicPr>
          <p:cNvPr id="4" name="Picture 3" descr="C:\Documents and Settings\User\Desktop\prot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786190"/>
            <a:ext cx="4786346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DİYETTE  OLMASI GEREKEN BESİN ÖGELERİ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3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400" dirty="0" smtClean="0"/>
              <a:t>     3- Tahıllar ve tahıllardan yapılan yiyecekler:</a:t>
            </a:r>
          </a:p>
          <a:p>
            <a:pPr>
              <a:buNone/>
            </a:pPr>
            <a:r>
              <a:rPr lang="tr-TR" sz="2400" dirty="0" smtClean="0"/>
              <a:t>      Bu grup temel enerji kaynağımızı oluşturur. </a:t>
            </a:r>
          </a:p>
          <a:p>
            <a:pPr>
              <a:buNone/>
            </a:pPr>
            <a:r>
              <a:rPr lang="tr-TR" sz="2400" dirty="0" smtClean="0"/>
              <a:t>     Kompleks  karbonhidratlardan oluşur. </a:t>
            </a:r>
          </a:p>
          <a:p>
            <a:pPr>
              <a:buNone/>
            </a:pPr>
            <a:r>
              <a:rPr lang="tr-TR" sz="2400" dirty="0" smtClean="0"/>
              <a:t>     Ayrıca B vitaminleri de içerir.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     </a:t>
            </a:r>
          </a:p>
          <a:p>
            <a:endParaRPr lang="tr-TR" sz="2400" dirty="0" smtClean="0"/>
          </a:p>
          <a:p>
            <a:endParaRPr lang="tr-TR" sz="2400" dirty="0"/>
          </a:p>
        </p:txBody>
      </p:sp>
      <p:pic>
        <p:nvPicPr>
          <p:cNvPr id="3076" name="Picture 4" descr="C:\Documents and Settings\User\Desktop\iri-amerikan-da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000505"/>
            <a:ext cx="1881174" cy="1571620"/>
          </a:xfrm>
          <a:prstGeom prst="rect">
            <a:avLst/>
          </a:prstGeom>
          <a:noFill/>
        </p:spPr>
      </p:pic>
      <p:pic>
        <p:nvPicPr>
          <p:cNvPr id="3077" name="Picture 5" descr="C:\Documents and Settings\User\Desktop\buğday-7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4000504"/>
            <a:ext cx="1928826" cy="1533520"/>
          </a:xfrm>
          <a:prstGeom prst="rect">
            <a:avLst/>
          </a:prstGeom>
          <a:noFill/>
        </p:spPr>
      </p:pic>
      <p:pic>
        <p:nvPicPr>
          <p:cNvPr id="3078" name="Picture 6" descr="C:\Documents and Settings\User\Desktop\long_grain_rice_wheat_corn_flour_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00504"/>
            <a:ext cx="2143140" cy="1500198"/>
          </a:xfrm>
          <a:prstGeom prst="rect">
            <a:avLst/>
          </a:prstGeom>
          <a:noFill/>
        </p:spPr>
      </p:pic>
      <p:pic>
        <p:nvPicPr>
          <p:cNvPr id="3079" name="Picture 7" descr="C:\Documents and Settings\User\Desktop\images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4000504"/>
            <a:ext cx="2143140" cy="1476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DİYETTE OLMASI GEREKENLER</a:t>
            </a:r>
            <a:endParaRPr lang="tr-TR" sz="3200" dirty="0"/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4-Taze sebze ve meyveler:</a:t>
            </a:r>
          </a:p>
          <a:p>
            <a:pPr>
              <a:buNone/>
            </a:pPr>
            <a:r>
              <a:rPr lang="tr-TR" dirty="0" smtClean="0"/>
              <a:t>    Pek çok vitamin ve mineral ihtiyacımızı karşılar. </a:t>
            </a:r>
          </a:p>
          <a:p>
            <a:endParaRPr lang="tr-TR" dirty="0"/>
          </a:p>
        </p:txBody>
      </p:sp>
      <p:pic>
        <p:nvPicPr>
          <p:cNvPr id="6" name="Picture 2" descr="C:\Documents and Settings\User\Desktop\cocugunuz-okulda-nasil-besleniy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071810"/>
            <a:ext cx="6210300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DİYETTE  OLMASI GEREKEN BESİN ÖGELERİ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     5-Yağlar:</a:t>
            </a:r>
          </a:p>
          <a:p>
            <a:pPr>
              <a:buNone/>
            </a:pPr>
            <a:r>
              <a:rPr lang="tr-TR" sz="2400" dirty="0" smtClean="0"/>
              <a:t>         *Hem enerji kaynağımızdır, hem de sinir hücrelerimizin yapısında ve işlevinde rol alır.</a:t>
            </a:r>
          </a:p>
          <a:p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     </a:t>
            </a:r>
            <a:endParaRPr lang="tr-TR" sz="2400" dirty="0"/>
          </a:p>
        </p:txBody>
      </p:sp>
      <p:pic>
        <p:nvPicPr>
          <p:cNvPr id="4098" name="Picture 2" descr="C:\Documents and Settings\User\Desktop\yaglar_1_91e7d9b4-98a3-4966-813e-262cc83d96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143248"/>
            <a:ext cx="3500462" cy="3319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DİYETTE OLMASI GEREKENLER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6-Kuruyemiş ve kuru meyveler:</a:t>
            </a:r>
          </a:p>
          <a:p>
            <a:pPr>
              <a:buNone/>
            </a:pPr>
            <a:r>
              <a:rPr lang="tr-TR" dirty="0" smtClean="0"/>
              <a:t>          </a:t>
            </a:r>
          </a:p>
          <a:p>
            <a:pPr>
              <a:buNone/>
            </a:pPr>
            <a:r>
              <a:rPr lang="tr-TR" dirty="0" smtClean="0"/>
              <a:t>         *Vitamin mineral ve enerji kaynağıdır.</a:t>
            </a:r>
          </a:p>
          <a:p>
            <a:endParaRPr lang="tr-TR" dirty="0"/>
          </a:p>
        </p:txBody>
      </p:sp>
      <p:pic>
        <p:nvPicPr>
          <p:cNvPr id="5" name="Picture 2" descr="C:\Documents and Settings\User\Desktop\kuruyemis-findik-cevi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000504"/>
            <a:ext cx="2000263" cy="1785950"/>
          </a:xfrm>
          <a:prstGeom prst="rect">
            <a:avLst/>
          </a:prstGeom>
          <a:noFill/>
        </p:spPr>
      </p:pic>
      <p:pic>
        <p:nvPicPr>
          <p:cNvPr id="7" name="Picture 3" descr="C:\Documents and Settings\User\Desktop\image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786190"/>
            <a:ext cx="2133600" cy="2143125"/>
          </a:xfrm>
          <a:prstGeom prst="rect">
            <a:avLst/>
          </a:prstGeom>
          <a:noFill/>
        </p:spPr>
      </p:pic>
      <p:pic>
        <p:nvPicPr>
          <p:cNvPr id="9" name="Picture 2" descr="C:\Documents and Settings\User\Desktop\3106887-kuru-meyve-daglar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4071942"/>
            <a:ext cx="1857388" cy="1624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ENERJİ KAYNAĞIMIZ ??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YAĞ</a:t>
            </a:r>
          </a:p>
          <a:p>
            <a:endParaRPr lang="tr-TR" sz="2400" dirty="0" smtClean="0"/>
          </a:p>
          <a:p>
            <a:r>
              <a:rPr lang="tr-TR" sz="2400" dirty="0" smtClean="0"/>
              <a:t>KARBONHİDRAT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KARBONHİDRATLAR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300" dirty="0" err="1" smtClean="0"/>
              <a:t>Karbonhidratlar:Sağlıklı</a:t>
            </a:r>
            <a:r>
              <a:rPr lang="tr-TR" sz="2300" dirty="0" smtClean="0"/>
              <a:t> beslenme piramidinin en altında yer alırlar.</a:t>
            </a:r>
          </a:p>
          <a:p>
            <a:pPr>
              <a:buNone/>
            </a:pPr>
            <a:r>
              <a:rPr lang="tr-TR" sz="2400" dirty="0" smtClean="0"/>
              <a:t>      *</a:t>
            </a:r>
            <a:r>
              <a:rPr lang="tr-TR" sz="2400" dirty="0" err="1" smtClean="0"/>
              <a:t>monosakkaritler</a:t>
            </a:r>
            <a:r>
              <a:rPr lang="tr-TR" sz="2400" dirty="0" smtClean="0"/>
              <a:t>(</a:t>
            </a:r>
            <a:r>
              <a:rPr lang="tr-TR" sz="2400" dirty="0" err="1" smtClean="0"/>
              <a:t>glukoz</a:t>
            </a:r>
            <a:r>
              <a:rPr lang="tr-TR" sz="2400" dirty="0" smtClean="0"/>
              <a:t>, </a:t>
            </a:r>
            <a:r>
              <a:rPr lang="tr-TR" sz="2400" dirty="0" err="1" smtClean="0"/>
              <a:t>fruktoz</a:t>
            </a:r>
            <a:r>
              <a:rPr lang="tr-TR" sz="2400" dirty="0" smtClean="0"/>
              <a:t>, )(meyveler)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     * </a:t>
            </a:r>
            <a:r>
              <a:rPr lang="tr-TR" sz="2400" dirty="0" err="1" smtClean="0"/>
              <a:t>disakkaritler</a:t>
            </a:r>
            <a:r>
              <a:rPr lang="tr-TR" sz="2400" dirty="0" smtClean="0"/>
              <a:t>  (laktoz) (süt)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     *</a:t>
            </a:r>
            <a:r>
              <a:rPr lang="tr-TR" sz="2400" dirty="0" err="1" smtClean="0"/>
              <a:t>polisakkaritler</a:t>
            </a:r>
            <a:r>
              <a:rPr lang="tr-TR" sz="2400" dirty="0" smtClean="0"/>
              <a:t> (</a:t>
            </a:r>
            <a:r>
              <a:rPr lang="tr-TR" sz="2400" dirty="0" err="1" smtClean="0"/>
              <a:t>Ekmek,Makarna,nişasta</a:t>
            </a:r>
            <a:r>
              <a:rPr lang="tr-TR" sz="2400" dirty="0" smtClean="0"/>
              <a:t>, glikojen, selüloz, kitin)(hububat, patates,lifli besinler)</a:t>
            </a:r>
          </a:p>
          <a:p>
            <a:pPr>
              <a:buNone/>
            </a:pPr>
            <a:r>
              <a:rPr lang="tr-TR" sz="2400" dirty="0" smtClean="0"/>
              <a:t>     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KARBONHİDRATLAR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/>
              <a:t>Monosakkaritleri</a:t>
            </a:r>
            <a:r>
              <a:rPr lang="tr-TR" sz="2400" dirty="0" smtClean="0"/>
              <a:t> (</a:t>
            </a:r>
            <a:r>
              <a:rPr lang="tr-TR" sz="2400" dirty="0" err="1" smtClean="0"/>
              <a:t>glukoz</a:t>
            </a:r>
            <a:r>
              <a:rPr lang="tr-TR" sz="2400" dirty="0" smtClean="0"/>
              <a:t>, </a:t>
            </a:r>
            <a:r>
              <a:rPr lang="tr-TR" sz="2400" dirty="0" err="1" smtClean="0"/>
              <a:t>fruktoz</a:t>
            </a:r>
            <a:r>
              <a:rPr lang="tr-TR" sz="2400" dirty="0" smtClean="0"/>
              <a:t>)  doğal olarak meyvelerde bulunur.</a:t>
            </a:r>
          </a:p>
          <a:p>
            <a:r>
              <a:rPr lang="tr-TR" sz="2400" dirty="0" err="1" smtClean="0"/>
              <a:t>Monosakkaritleri</a:t>
            </a:r>
            <a:r>
              <a:rPr lang="tr-TR" sz="2400" dirty="0" smtClean="0"/>
              <a:t> meyve dışı kaynaklardan (şekerleme, gazlı içecekler) almamalıyız. </a:t>
            </a:r>
          </a:p>
          <a:p>
            <a:r>
              <a:rPr lang="tr-TR" sz="2400" dirty="0" smtClean="0"/>
              <a:t>Bu </a:t>
            </a:r>
            <a:r>
              <a:rPr lang="tr-TR" sz="2400" dirty="0" err="1" smtClean="0"/>
              <a:t>monosakkaritler</a:t>
            </a:r>
            <a:r>
              <a:rPr lang="tr-TR" sz="2400" dirty="0" smtClean="0"/>
              <a:t> hazır içecekler, şekerleme ve kahvaltılık tahıllar gibi bir çok hazır  gıdada bulunmaktadır.</a:t>
            </a:r>
          </a:p>
          <a:p>
            <a:endParaRPr lang="tr-TR" sz="2400" dirty="0"/>
          </a:p>
        </p:txBody>
      </p:sp>
      <p:pic>
        <p:nvPicPr>
          <p:cNvPr id="5" name="Picture 3" descr="C:\Documents and Settings\User\Desktop\sevgilinin-meyve-tabağı-hazırlaması_373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214818"/>
            <a:ext cx="3143272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ERGENLİK DÖNEMİ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(10-19 yaş)</a:t>
            </a:r>
          </a:p>
          <a:p>
            <a:r>
              <a:rPr lang="tr-TR" sz="2800" dirty="0" smtClean="0"/>
              <a:t>Gelişim sürecinin çok önemli bir dönemi</a:t>
            </a:r>
          </a:p>
          <a:p>
            <a:r>
              <a:rPr lang="tr-TR" sz="2800" dirty="0" smtClean="0"/>
              <a:t>Çocukluktan yetişkinliğe geçiş süreci</a:t>
            </a:r>
          </a:p>
          <a:p>
            <a:endParaRPr lang="tr-TR" sz="2800" dirty="0" smtClean="0"/>
          </a:p>
        </p:txBody>
      </p:sp>
      <p:pic>
        <p:nvPicPr>
          <p:cNvPr id="4" name="Picture 10" descr="npo0004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00438"/>
            <a:ext cx="3857651" cy="30003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" name="Picture 7" descr="npo0004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00438"/>
            <a:ext cx="4143405" cy="30003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9" name="Picture 3" descr="C:\Documents and Settings\User\Desktop\cocuklar-neden-obez-oluyo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92788"/>
            <a:ext cx="4038600" cy="2140786"/>
          </a:xfrm>
          <a:prstGeom prst="rect">
            <a:avLst/>
          </a:prstGeom>
          <a:noFill/>
        </p:spPr>
      </p:pic>
      <p:pic>
        <p:nvPicPr>
          <p:cNvPr id="9220" name="Picture 4" descr="C:\Documents and Settings\User\Desktop\sisman_cocugun_kalp_ve_bobrekleri_riskte13795819740_h10757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88007"/>
            <a:ext cx="4038600" cy="1950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3" name="Picture 3" descr="C:\Documents and Settings\User\Desktop\cocuklard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9594"/>
            <a:ext cx="6096000" cy="406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KARBONHİDRATLAR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        Artmış karbonhidrat tüketimi : </a:t>
            </a:r>
          </a:p>
          <a:p>
            <a:pPr>
              <a:buNone/>
            </a:pPr>
            <a:r>
              <a:rPr lang="tr-TR" sz="2400" dirty="0" smtClean="0"/>
              <a:t>      </a:t>
            </a:r>
          </a:p>
          <a:p>
            <a:pPr>
              <a:buNone/>
            </a:pPr>
            <a:r>
              <a:rPr lang="tr-TR" sz="2400" dirty="0" smtClean="0"/>
              <a:t>       *kolesterol yüksekliği</a:t>
            </a:r>
          </a:p>
          <a:p>
            <a:pPr>
              <a:buNone/>
            </a:pPr>
            <a:r>
              <a:rPr lang="tr-TR" sz="2400" dirty="0" smtClean="0"/>
              <a:t>       *tip 2 şeker hastalığı</a:t>
            </a:r>
          </a:p>
          <a:p>
            <a:pPr>
              <a:buNone/>
            </a:pPr>
            <a:r>
              <a:rPr lang="tr-TR" sz="2400" dirty="0" smtClean="0"/>
              <a:t>       *Şişmanlık (</a:t>
            </a:r>
            <a:r>
              <a:rPr lang="tr-TR" sz="2400" dirty="0" err="1" smtClean="0"/>
              <a:t>obesite</a:t>
            </a:r>
            <a:r>
              <a:rPr lang="tr-TR" sz="2400" dirty="0" smtClean="0"/>
              <a:t>)</a:t>
            </a:r>
          </a:p>
          <a:p>
            <a:pPr>
              <a:buNone/>
            </a:pPr>
            <a:r>
              <a:rPr lang="tr-TR" sz="2400" dirty="0" smtClean="0"/>
              <a:t>       *diş çürükleri </a:t>
            </a:r>
          </a:p>
          <a:p>
            <a:pPr>
              <a:buNone/>
            </a:pPr>
            <a:r>
              <a:rPr lang="tr-TR" sz="2400" dirty="0" smtClean="0"/>
              <a:t>       * kanser gelişimi için bir risk faktörüdür.</a:t>
            </a:r>
          </a:p>
          <a:p>
            <a:endParaRPr lang="tr-TR" sz="2400" dirty="0"/>
          </a:p>
        </p:txBody>
      </p:sp>
      <p:pic>
        <p:nvPicPr>
          <p:cNvPr id="5" name="Picture 3" descr="C:\Documents and Settings\User\Desktop\9043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571612"/>
            <a:ext cx="2762246" cy="3142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LİF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İnsan bağırsağındaki enzimlerle parçalanamayan  ve enerji kaynağı olamayan bitkisel kökenli karbonhidratlardır.</a:t>
            </a:r>
          </a:p>
          <a:p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Lif  tüketimi kabızlığı engellemek ve bağırsak kanseri riskini azaltmak için çok önemlidir.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LİF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Lif içeriği yüksek besinler; </a:t>
            </a:r>
          </a:p>
          <a:p>
            <a:pPr>
              <a:buNone/>
            </a:pPr>
            <a:r>
              <a:rPr lang="tr-TR" sz="2400" dirty="0" smtClean="0"/>
              <a:t>    *bulgur, yulaf,kepekli ekmek, tam buğday unundan yapılmış ekmek </a:t>
            </a:r>
          </a:p>
          <a:p>
            <a:pPr>
              <a:buNone/>
            </a:pPr>
            <a:r>
              <a:rPr lang="tr-TR" sz="2400" dirty="0" smtClean="0"/>
              <a:t>     *sebzeler</a:t>
            </a:r>
          </a:p>
          <a:p>
            <a:pPr>
              <a:buNone/>
            </a:pPr>
            <a:r>
              <a:rPr lang="tr-TR" sz="2400" dirty="0" smtClean="0"/>
              <a:t>     *çilek, elma, narenciye, havuç</a:t>
            </a:r>
          </a:p>
          <a:p>
            <a:pPr>
              <a:buNone/>
            </a:pPr>
            <a:r>
              <a:rPr lang="tr-TR" sz="2400" dirty="0" smtClean="0"/>
              <a:t>     *</a:t>
            </a:r>
            <a:r>
              <a:rPr lang="tr-TR" sz="2400" dirty="0" err="1" smtClean="0"/>
              <a:t>baklagil</a:t>
            </a:r>
            <a:endParaRPr lang="tr-TR" sz="2400" dirty="0" smtClean="0"/>
          </a:p>
          <a:p>
            <a:endParaRPr lang="tr-TR" sz="2800" dirty="0"/>
          </a:p>
        </p:txBody>
      </p:sp>
      <p:pic>
        <p:nvPicPr>
          <p:cNvPr id="5" name="Picture 2" descr="C:\Documents and Settings\User\Desktop\depositphotos_18625777-Pulses-Sel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357694"/>
            <a:ext cx="2571768" cy="2143140"/>
          </a:xfrm>
          <a:prstGeom prst="rect">
            <a:avLst/>
          </a:prstGeom>
          <a:noFill/>
        </p:spPr>
      </p:pic>
      <p:pic>
        <p:nvPicPr>
          <p:cNvPr id="7" name="Picture 3" descr="C:\Documents and Settings\User\Desktop\sebze-ve-meyve-resimle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357694"/>
            <a:ext cx="2928958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LİF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      *Yeterli lif tüketimi için meyve suyu yerine meyve tüketilmelidir.</a:t>
            </a:r>
          </a:p>
          <a:p>
            <a:pPr>
              <a:buNone/>
            </a:pPr>
            <a:r>
              <a:rPr lang="tr-TR" dirty="0" smtClean="0"/>
              <a:t>          </a:t>
            </a:r>
          </a:p>
          <a:p>
            <a:pPr>
              <a:buNone/>
            </a:pPr>
            <a:r>
              <a:rPr lang="tr-TR" dirty="0" smtClean="0"/>
              <a:t> </a:t>
            </a:r>
          </a:p>
          <a:p>
            <a:endParaRPr lang="tr-TR" dirty="0"/>
          </a:p>
        </p:txBody>
      </p:sp>
      <p:pic>
        <p:nvPicPr>
          <p:cNvPr id="4" name="Picture 2" descr="C:\Documents and Settings\User\Desktop\Vitamin Depos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928934"/>
            <a:ext cx="3714776" cy="3210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634082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dirty="0" smtClean="0"/>
              <a:t>       *Sağlıklı büyümek isteyen bir ergen, yemeklerin yanında içecek olarak ayran içmelidir.</a:t>
            </a:r>
            <a:endParaRPr lang="tr-TR" sz="2800" dirty="0"/>
          </a:p>
        </p:txBody>
      </p:sp>
      <p:pic>
        <p:nvPicPr>
          <p:cNvPr id="5122" name="Picture 2" descr="C:\Documents and Settings\User\Desktop\_19082014105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143116"/>
            <a:ext cx="4929222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YAĞLAR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Özelliklerine göre sıvı ve katı yağlar olarak gruplandırabiliriz. </a:t>
            </a:r>
          </a:p>
          <a:p>
            <a:endParaRPr lang="tr-TR" sz="2400" dirty="0" smtClean="0"/>
          </a:p>
          <a:p>
            <a:r>
              <a:rPr lang="tr-TR" sz="2400" dirty="0" smtClean="0"/>
              <a:t>Katı yağlar tereyağı ,iç yağı ve margarindir.</a:t>
            </a:r>
          </a:p>
          <a:p>
            <a:pPr>
              <a:buNone/>
            </a:pPr>
            <a:r>
              <a:rPr lang="tr-TR" sz="2400" dirty="0" smtClean="0"/>
              <a:t>      Tereyağı ve içyağı  fazla olmamak şartıyla tüketilebilir. </a:t>
            </a:r>
          </a:p>
          <a:p>
            <a:pPr>
              <a:buNone/>
            </a:pPr>
            <a:r>
              <a:rPr lang="tr-TR" sz="2400" dirty="0" smtClean="0"/>
              <a:t>      </a:t>
            </a:r>
          </a:p>
          <a:p>
            <a:pPr>
              <a:buNone/>
            </a:pPr>
            <a:r>
              <a:rPr lang="tr-TR" sz="2400" dirty="0" smtClean="0"/>
              <a:t>          *Ancak margarin teknolojik olarak hidrojen bağlarının doyurulmasıyla elde edildiği için fizyolojimize  uygun değildir, tüketilmemelidir.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YAĞLAR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Sıvı yağlar </a:t>
            </a:r>
            <a:r>
              <a:rPr lang="tr-TR" sz="2400" dirty="0" err="1" smtClean="0"/>
              <a:t>ayçiçek</a:t>
            </a:r>
            <a:r>
              <a:rPr lang="tr-TR" sz="2400" dirty="0" smtClean="0"/>
              <a:t> yağı, fındık yağı, zeytinyağı, mısırözü yağı, pamuk yağı, </a:t>
            </a:r>
            <a:r>
              <a:rPr lang="tr-TR" sz="2400" dirty="0" err="1" smtClean="0"/>
              <a:t>kanola</a:t>
            </a:r>
            <a:r>
              <a:rPr lang="tr-TR" sz="2400" dirty="0" smtClean="0"/>
              <a:t> yağıdır. </a:t>
            </a:r>
          </a:p>
          <a:p>
            <a:pPr>
              <a:buNone/>
            </a:pPr>
            <a:r>
              <a:rPr lang="tr-TR" sz="2400" dirty="0" smtClean="0"/>
              <a:t>     </a:t>
            </a:r>
          </a:p>
          <a:p>
            <a:pPr>
              <a:buNone/>
            </a:pPr>
            <a:r>
              <a:rPr lang="tr-TR" sz="2400" dirty="0" smtClean="0"/>
              <a:t>     Hepsi tüketilebilir. Özellikle zeytinyağı tercih edilmelidir. 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     Yiyeceklerimizi sıvı yağlarda kızartarak değil ,fırında pişirerek hazırlamalıyız. </a:t>
            </a:r>
          </a:p>
          <a:p>
            <a:pPr>
              <a:buNone/>
            </a:pPr>
            <a:r>
              <a:rPr lang="tr-TR" sz="2400" dirty="0" smtClean="0"/>
              <a:t>    </a:t>
            </a:r>
          </a:p>
          <a:p>
            <a:pPr>
              <a:buNone/>
            </a:pPr>
            <a:r>
              <a:rPr lang="tr-TR" sz="2400" dirty="0" smtClean="0"/>
              <a:t>     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YAĞLAR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sz="2400" dirty="0" smtClean="0"/>
              <a:t>     Patates kızartması mutlaka yemek istiyorsak ; en sık haftada bir yemeliyiz.</a:t>
            </a:r>
          </a:p>
          <a:p>
            <a:pPr>
              <a:buNone/>
            </a:pPr>
            <a:r>
              <a:rPr lang="tr-TR" sz="2400" dirty="0" smtClean="0"/>
              <a:t>      Kullandığımız yağı tekrar kullanmamalıyız.</a:t>
            </a:r>
          </a:p>
          <a:p>
            <a:pPr>
              <a:buNone/>
            </a:pPr>
            <a:r>
              <a:rPr lang="tr-TR" sz="2400" dirty="0" smtClean="0"/>
              <a:t>       Zeytinyağında kızartarak yapmalıyız.</a:t>
            </a:r>
          </a:p>
          <a:p>
            <a:endParaRPr lang="tr-TR" dirty="0"/>
          </a:p>
        </p:txBody>
      </p:sp>
      <p:pic>
        <p:nvPicPr>
          <p:cNvPr id="8194" name="Picture 2" descr="C:\Documents and Settings\User\Desktop\76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714752"/>
            <a:ext cx="521497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ERGENLİK DÖNEMİ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Büyüme ve gelişme hızı artar.</a:t>
            </a:r>
          </a:p>
          <a:p>
            <a:pPr>
              <a:buNone/>
            </a:pPr>
            <a:r>
              <a:rPr lang="tr-TR" dirty="0" smtClean="0"/>
              <a:t>                   Erişkin boyunun %15-25’i</a:t>
            </a:r>
          </a:p>
          <a:p>
            <a:pPr>
              <a:buNone/>
            </a:pPr>
            <a:r>
              <a:rPr lang="tr-TR" dirty="0" smtClean="0"/>
              <a:t>                   İskelet kitlesinin %45’i</a:t>
            </a:r>
          </a:p>
          <a:p>
            <a:pPr>
              <a:buNone/>
            </a:pPr>
            <a:r>
              <a:rPr lang="tr-TR" dirty="0" smtClean="0"/>
              <a:t>                   İdeal vücut ağırlığının %50’si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PROTEİN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Protein vücudumuzdaki kas kemik gibi temel organlarımızın yapı taşıdır.</a:t>
            </a:r>
          </a:p>
          <a:p>
            <a:pPr>
              <a:buNone/>
            </a:pPr>
            <a:r>
              <a:rPr lang="tr-TR" sz="2400" dirty="0" smtClean="0"/>
              <a:t>       </a:t>
            </a:r>
          </a:p>
          <a:p>
            <a:pPr>
              <a:buNone/>
            </a:pPr>
            <a:r>
              <a:rPr lang="tr-TR" sz="2400" dirty="0" smtClean="0"/>
              <a:t>       *Bitkisel proteinler</a:t>
            </a:r>
          </a:p>
          <a:p>
            <a:pPr>
              <a:buNone/>
            </a:pPr>
            <a:r>
              <a:rPr lang="tr-TR" sz="2400" dirty="0" smtClean="0"/>
              <a:t>       *Hayvansal proteinler</a:t>
            </a:r>
          </a:p>
          <a:p>
            <a:pPr>
              <a:buNone/>
            </a:pPr>
            <a:endParaRPr lang="tr-TR" sz="2400" dirty="0" smtClean="0"/>
          </a:p>
          <a:p>
            <a:r>
              <a:rPr lang="tr-TR" sz="2400" dirty="0" smtClean="0"/>
              <a:t>Boyumuzun uzaması, kaslarımızın gelişmesi, vücut sistemimizdeki  enzimlerin yapımı için gereklidir.</a:t>
            </a:r>
          </a:p>
          <a:p>
            <a:endParaRPr lang="tr-TR" sz="2400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PROTEİN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Hayvansal protein ;</a:t>
            </a:r>
          </a:p>
          <a:p>
            <a:pPr>
              <a:buNone/>
            </a:pPr>
            <a:r>
              <a:rPr lang="tr-TR" sz="2400" dirty="0" smtClean="0"/>
              <a:t>      *Tavuk, balık, et, </a:t>
            </a:r>
          </a:p>
          <a:p>
            <a:pPr>
              <a:buNone/>
            </a:pPr>
            <a:r>
              <a:rPr lang="tr-TR" sz="2400" dirty="0" smtClean="0"/>
              <a:t>       *Yumurta, </a:t>
            </a:r>
          </a:p>
          <a:p>
            <a:pPr>
              <a:buNone/>
            </a:pPr>
            <a:r>
              <a:rPr lang="tr-TR" sz="2400" dirty="0" smtClean="0"/>
              <a:t>       *Süt ve süt ürünleri </a:t>
            </a:r>
          </a:p>
          <a:p>
            <a:pPr>
              <a:buNone/>
            </a:pPr>
            <a:endParaRPr lang="tr-TR" sz="2400" dirty="0" smtClean="0"/>
          </a:p>
        </p:txBody>
      </p:sp>
      <p:pic>
        <p:nvPicPr>
          <p:cNvPr id="5" name="Picture 2" descr="C:\Documents and Settings\User\Desktop\et-sut-bal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429000"/>
            <a:ext cx="3857652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PROTEİN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Bitkisel protein ;</a:t>
            </a:r>
          </a:p>
          <a:p>
            <a:pPr>
              <a:buNone/>
            </a:pPr>
            <a:r>
              <a:rPr lang="tr-TR" dirty="0" smtClean="0"/>
              <a:t>      *Tahıl </a:t>
            </a:r>
          </a:p>
          <a:p>
            <a:pPr>
              <a:buNone/>
            </a:pPr>
            <a:r>
              <a:rPr lang="tr-TR" dirty="0" smtClean="0"/>
              <a:t>      * baklagiller </a:t>
            </a:r>
          </a:p>
          <a:p>
            <a:pPr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5" name="Picture 3" descr="C:\Documents and Settings\User\Desktop\DSC_0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428868"/>
            <a:ext cx="3786214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PROTEİN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800" dirty="0" smtClean="0"/>
              <a:t>    *Doğru bir ergen beslenmesi için hem hayvansal , </a:t>
            </a:r>
          </a:p>
          <a:p>
            <a:pPr>
              <a:buNone/>
            </a:pPr>
            <a:r>
              <a:rPr lang="tr-TR" sz="2800" dirty="0" smtClean="0"/>
              <a:t>        hem bitkisel proteinler tüketilmelidir. </a:t>
            </a:r>
          </a:p>
          <a:p>
            <a:endParaRPr lang="tr-TR" sz="2800" dirty="0"/>
          </a:p>
        </p:txBody>
      </p:sp>
      <p:pic>
        <p:nvPicPr>
          <p:cNvPr id="5" name="Picture 3" descr="C:\Documents and Settings\User\Desktop\prot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857496"/>
            <a:ext cx="5572164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VİTAMİN VE MİNERALLER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Vitamin ve mineraller sağlıklı büyüme gelişme için vazgeçilmezdir.</a:t>
            </a:r>
          </a:p>
          <a:p>
            <a:endParaRPr lang="tr-TR" sz="2400" dirty="0" smtClean="0"/>
          </a:p>
          <a:p>
            <a:r>
              <a:rPr lang="tr-TR" sz="2400" dirty="0" smtClean="0"/>
              <a:t>Dengeli beslenen ve sağlıklı büyüyen bir ergenin dışarıdan ilaç olarak vitamin mineral takviyesine ihtiyacı yoktur. </a:t>
            </a:r>
          </a:p>
          <a:p>
            <a:endParaRPr lang="tr-TR" sz="2400" dirty="0" smtClean="0"/>
          </a:p>
          <a:p>
            <a:r>
              <a:rPr lang="tr-TR" sz="2400" dirty="0" smtClean="0"/>
              <a:t>Doktor  tavsiyesi olmadan tüketilen gereksiz ve kontrolsüz vitaminler ergen sağlığını bozabilir. </a:t>
            </a:r>
          </a:p>
        </p:txBody>
      </p:sp>
      <p:pic>
        <p:nvPicPr>
          <p:cNvPr id="12290" name="Picture 2" descr="C:\Documents and Settings\User\Desktop\k4280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857760"/>
            <a:ext cx="2714644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VİTAMİN VE MİNERALLER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Çoğu ergen, sınav stresinden ve düzensiz uykudan kaynaklanan ,kendini halsiz ve yorgun hissetmesini vitamin eksikliğine bağlamaktadır.</a:t>
            </a:r>
          </a:p>
          <a:p>
            <a:endParaRPr lang="tr-TR" sz="2400" dirty="0" smtClean="0"/>
          </a:p>
          <a:p>
            <a:r>
              <a:rPr lang="tr-TR" sz="2400" dirty="0" smtClean="0"/>
              <a:t>Çoğu zaman da eczaneden reçetesiz alınmaktadır.  Bazı vitaminlerin fazla dozda alınıp vücutta birikimi halsizlik ve </a:t>
            </a:r>
            <a:r>
              <a:rPr lang="tr-TR" sz="2400" dirty="0" err="1" smtClean="0"/>
              <a:t>başağrısı</a:t>
            </a:r>
            <a:r>
              <a:rPr lang="tr-TR" sz="2400" dirty="0" smtClean="0"/>
              <a:t> yapmaktadır.</a:t>
            </a:r>
          </a:p>
          <a:p>
            <a:endParaRPr lang="tr-TR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VİTAMİN VE MİNERALLER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sz="2400" dirty="0" smtClean="0"/>
              <a:t>Demir:</a:t>
            </a:r>
          </a:p>
          <a:p>
            <a:pPr>
              <a:buNone/>
            </a:pPr>
            <a:r>
              <a:rPr lang="tr-TR" sz="2400" dirty="0" smtClean="0"/>
              <a:t>      *Et, tavuk </a:t>
            </a:r>
          </a:p>
          <a:p>
            <a:pPr>
              <a:buNone/>
            </a:pPr>
            <a:r>
              <a:rPr lang="tr-TR" sz="2400" dirty="0" smtClean="0"/>
              <a:t>       *yeşil sebzeler </a:t>
            </a:r>
          </a:p>
          <a:p>
            <a:pPr marL="0" indent="0">
              <a:buNone/>
            </a:pPr>
            <a:r>
              <a:rPr lang="tr-TR" sz="2400" dirty="0" smtClean="0"/>
              <a:t>     (Demir ve demir ilaçları süt ve süt ürünleri ile birlikte alınmamalıdır.)</a:t>
            </a:r>
          </a:p>
          <a:p>
            <a:r>
              <a:rPr lang="tr-TR" sz="2400" dirty="0" smtClean="0"/>
              <a:t>Çinko: </a:t>
            </a:r>
          </a:p>
          <a:p>
            <a:pPr>
              <a:buNone/>
            </a:pPr>
            <a:r>
              <a:rPr lang="tr-TR" sz="2400" dirty="0" smtClean="0"/>
              <a:t>      *Kırmızı et, balık, </a:t>
            </a:r>
          </a:p>
          <a:p>
            <a:pPr>
              <a:buNone/>
            </a:pPr>
            <a:r>
              <a:rPr lang="tr-TR" sz="2400" dirty="0" smtClean="0"/>
              <a:t>       *hububatlar </a:t>
            </a:r>
          </a:p>
          <a:p>
            <a:pPr>
              <a:buNone/>
            </a:pPr>
            <a:r>
              <a:rPr lang="tr-TR" sz="2400" dirty="0" smtClean="0"/>
              <a:t>       * badem </a:t>
            </a:r>
          </a:p>
          <a:p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     Çinko büyüme gelişme ve bağışıklık sistemi için çok önemlidir. Vücutta yüzden fazla enzimin yapısına girmektedir.</a:t>
            </a:r>
          </a:p>
          <a:p>
            <a:endParaRPr lang="tr-TR" sz="2400" dirty="0" smtClean="0"/>
          </a:p>
          <a:p>
            <a:endParaRPr lang="tr-TR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VİTAMİN VE MİNERALLER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Kalsiyum:  </a:t>
            </a:r>
          </a:p>
          <a:p>
            <a:pPr>
              <a:buNone/>
            </a:pPr>
            <a:r>
              <a:rPr lang="tr-TR" sz="2400" dirty="0" smtClean="0"/>
              <a:t>     *Süt ve süt ürünleri</a:t>
            </a:r>
          </a:p>
          <a:p>
            <a:pPr>
              <a:buNone/>
            </a:pPr>
            <a:r>
              <a:rPr lang="tr-TR" sz="2400" dirty="0" smtClean="0"/>
              <a:t>    </a:t>
            </a:r>
          </a:p>
          <a:p>
            <a:endParaRPr lang="tr-TR" sz="2400" dirty="0"/>
          </a:p>
        </p:txBody>
      </p:sp>
      <p:pic>
        <p:nvPicPr>
          <p:cNvPr id="6146" name="Picture 2" descr="C:\Documents and Settings\User\Desktop\sut-ve-sut-urunleri-uretimi-5161339_7372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857496"/>
            <a:ext cx="4643470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VİTAMİN VE MİNERALLER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 Ergenlik kalsiyum açısından büyük önem taşımaktadır. </a:t>
            </a:r>
          </a:p>
          <a:p>
            <a:endParaRPr lang="tr-TR" sz="2400" dirty="0" smtClean="0"/>
          </a:p>
          <a:p>
            <a:r>
              <a:rPr lang="tr-TR" sz="2400" dirty="0" smtClean="0"/>
              <a:t>Kemik kütlesinin %45 ‘i ergenlik döneminde oluşur. </a:t>
            </a:r>
          </a:p>
          <a:p>
            <a:endParaRPr lang="tr-TR" sz="2400" dirty="0" smtClean="0"/>
          </a:p>
          <a:p>
            <a:r>
              <a:rPr lang="tr-TR" sz="2400" dirty="0" smtClean="0"/>
              <a:t>Ergenlikte yetersiz kalsiyum ve D vitamini alımı kemik kitlesinin az olmasına ve yaşlılıkta kemik erimesi ve kemik kırıklarına yol açar.</a:t>
            </a:r>
          </a:p>
          <a:p>
            <a:endParaRPr lang="tr-TR" sz="2400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VİTAMİN VE MİNERALLER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Yeterli kalsiyum tüketimi için ergenlikte günde 2 su bardağı süt, iki kibrit kutusu peynir ve bir bardak ayran tüketilmelidir. </a:t>
            </a:r>
          </a:p>
          <a:p>
            <a:endParaRPr lang="tr-TR" sz="2400" dirty="0" smtClean="0"/>
          </a:p>
          <a:p>
            <a:r>
              <a:rPr lang="tr-TR" sz="2400" dirty="0" smtClean="0"/>
              <a:t>Bunlar tercihe göre birbirinin yerine tüketilebilir.</a:t>
            </a:r>
          </a:p>
          <a:p>
            <a:endParaRPr lang="tr-TR" sz="2400" dirty="0" smtClean="0"/>
          </a:p>
          <a:p>
            <a:r>
              <a:rPr lang="tr-TR" sz="2400" dirty="0" smtClean="0"/>
              <a:t>Kalsiyum emilimini gazlı içecekler ıspanak azaltır. </a:t>
            </a:r>
          </a:p>
          <a:p>
            <a:pPr>
              <a:buNone/>
            </a:pPr>
            <a:r>
              <a:rPr lang="tr-TR" sz="2400" dirty="0" smtClean="0"/>
              <a:t>      Bunlarla beraber tüketilmemeli, hatta gazlı içecekler besinlerimiz arasında hiç olmamalıdır.</a:t>
            </a:r>
          </a:p>
          <a:p>
            <a:endParaRPr lang="tr-TR" sz="2400" dirty="0" smtClean="0"/>
          </a:p>
          <a:p>
            <a:endParaRPr lang="tr-TR" sz="2400" dirty="0" smtClean="0"/>
          </a:p>
          <a:p>
            <a:endParaRPr lang="tr-T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ERGENLİK DÖNEMİ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400" dirty="0" smtClean="0"/>
              <a:t>**Bu dönemde kazanılan beslenme alışkanlıkları yetişkin dönemin kalıcı alışkanlıklarına zemin oluşturur.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**Sağlıklı bir erişkin yaşamı için ergenlik en önemli fırsat dönemlerinden biridir.</a:t>
            </a:r>
            <a:endParaRPr lang="tr-TR" sz="2400" dirty="0"/>
          </a:p>
        </p:txBody>
      </p:sp>
      <p:pic>
        <p:nvPicPr>
          <p:cNvPr id="5" name="Picture 2" descr="C:\Documents and Settings\User\Desktop\kardesiolamaynal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857628"/>
            <a:ext cx="4695825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VİTAMİN VE MİNERALLER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Vitamin A: </a:t>
            </a:r>
          </a:p>
          <a:p>
            <a:pPr>
              <a:buNone/>
            </a:pPr>
            <a:r>
              <a:rPr lang="tr-TR" sz="2400" dirty="0" smtClean="0"/>
              <a:t>      *tahıl </a:t>
            </a:r>
          </a:p>
          <a:p>
            <a:pPr>
              <a:buNone/>
            </a:pPr>
            <a:r>
              <a:rPr lang="tr-TR" sz="2400" dirty="0" smtClean="0"/>
              <a:t>       *süt </a:t>
            </a:r>
          </a:p>
          <a:p>
            <a:pPr>
              <a:buNone/>
            </a:pPr>
            <a:r>
              <a:rPr lang="tr-TR" sz="2400" dirty="0" smtClean="0"/>
              <a:t>       *havuç, </a:t>
            </a:r>
          </a:p>
          <a:p>
            <a:pPr>
              <a:buNone/>
            </a:pPr>
            <a:r>
              <a:rPr lang="tr-TR" sz="2400" dirty="0" smtClean="0"/>
              <a:t>       *domates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     Görme, büyüme gelişme ve bağışıklık sistemi için gereklidir.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VİTAMİN VE MİNERALLER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Vitamin E: </a:t>
            </a:r>
          </a:p>
          <a:p>
            <a:pPr>
              <a:buNone/>
            </a:pPr>
            <a:r>
              <a:rPr lang="tr-TR" sz="2400" dirty="0" smtClean="0"/>
              <a:t>     </a:t>
            </a:r>
          </a:p>
          <a:p>
            <a:pPr>
              <a:buNone/>
            </a:pPr>
            <a:r>
              <a:rPr lang="tr-TR" sz="2400" dirty="0" smtClean="0"/>
              <a:t>     *tahıllar  </a:t>
            </a:r>
          </a:p>
          <a:p>
            <a:pPr>
              <a:buNone/>
            </a:pPr>
            <a:r>
              <a:rPr lang="tr-TR" sz="2400" dirty="0" smtClean="0"/>
              <a:t>     * fındık </a:t>
            </a:r>
          </a:p>
          <a:p>
            <a:pPr>
              <a:buNone/>
            </a:pPr>
            <a:r>
              <a:rPr lang="tr-TR" sz="2400" dirty="0" smtClean="0"/>
              <a:t>      </a:t>
            </a:r>
          </a:p>
          <a:p>
            <a:pPr>
              <a:buNone/>
            </a:pPr>
            <a:r>
              <a:rPr lang="tr-TR" sz="2400" dirty="0" smtClean="0"/>
              <a:t>      Bağışıklık sistemi ve kanserden korunmada önemlidir. </a:t>
            </a:r>
          </a:p>
          <a:p>
            <a:r>
              <a:rPr lang="tr-TR" sz="2400" dirty="0" smtClean="0"/>
              <a:t>KANSIZLIK (ANEMİ) NEDENLERİ=Barsak </a:t>
            </a:r>
            <a:r>
              <a:rPr lang="tr-TR" sz="2400" dirty="0" err="1" smtClean="0"/>
              <a:t>parazitleri,enfeksiyon</a:t>
            </a:r>
            <a:r>
              <a:rPr lang="tr-TR" sz="2400" dirty="0" smtClean="0"/>
              <a:t> </a:t>
            </a:r>
            <a:r>
              <a:rPr lang="tr-TR" sz="2400" dirty="0" err="1" smtClean="0"/>
              <a:t>hastalıkları,Beslenme</a:t>
            </a:r>
            <a:r>
              <a:rPr lang="tr-TR" sz="2400" smtClean="0"/>
              <a:t> bozuklukları.</a:t>
            </a:r>
            <a:endParaRPr lang="tr-TR" sz="2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VİTAMİN VE MİNERALLER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5112568"/>
          </a:xfrm>
        </p:spPr>
        <p:txBody>
          <a:bodyPr>
            <a:normAutofit lnSpcReduction="10000"/>
          </a:bodyPr>
          <a:lstStyle/>
          <a:p>
            <a:r>
              <a:rPr lang="tr-TR" sz="2400" dirty="0" smtClean="0"/>
              <a:t>Vitamin C: </a:t>
            </a:r>
          </a:p>
          <a:p>
            <a:pPr>
              <a:buNone/>
            </a:pPr>
            <a:r>
              <a:rPr lang="tr-TR" sz="2400" dirty="0" smtClean="0"/>
              <a:t>      *narenciye, </a:t>
            </a:r>
          </a:p>
          <a:p>
            <a:pPr>
              <a:buNone/>
            </a:pPr>
            <a:r>
              <a:rPr lang="tr-TR" sz="2400" dirty="0" smtClean="0"/>
              <a:t>      *yeşil yapraklı sebzeler </a:t>
            </a:r>
          </a:p>
          <a:p>
            <a:pPr>
              <a:buNone/>
            </a:pPr>
            <a:r>
              <a:rPr lang="tr-TR" sz="2400" dirty="0" smtClean="0"/>
              <a:t>      *kuşburnu </a:t>
            </a:r>
          </a:p>
          <a:p>
            <a:pPr>
              <a:buNone/>
            </a:pPr>
            <a:r>
              <a:rPr lang="tr-TR" sz="2400" dirty="0" smtClean="0"/>
              <a:t>    Bağışıklık ve bağ dokularımızın gelişimi için önemlidir. </a:t>
            </a:r>
          </a:p>
          <a:p>
            <a:pPr>
              <a:buNone/>
            </a:pPr>
            <a:endParaRPr lang="tr-TR" sz="2400" dirty="0" smtClean="0"/>
          </a:p>
          <a:p>
            <a:r>
              <a:rPr lang="tr-TR" sz="2400" dirty="0" err="1" smtClean="0"/>
              <a:t>Folat</a:t>
            </a:r>
            <a:r>
              <a:rPr lang="tr-TR" sz="2400" dirty="0" smtClean="0"/>
              <a:t>;</a:t>
            </a:r>
          </a:p>
          <a:p>
            <a:pPr>
              <a:buNone/>
            </a:pPr>
            <a:r>
              <a:rPr lang="tr-TR" sz="2400" dirty="0" smtClean="0"/>
              <a:t>      * Portakal, </a:t>
            </a:r>
          </a:p>
          <a:p>
            <a:pPr>
              <a:buNone/>
            </a:pPr>
            <a:r>
              <a:rPr lang="tr-TR" sz="2400" dirty="0" smtClean="0"/>
              <a:t>      *yeşil yapraklı sebzeler ve </a:t>
            </a:r>
          </a:p>
          <a:p>
            <a:pPr>
              <a:buNone/>
            </a:pPr>
            <a:r>
              <a:rPr lang="tr-TR" sz="2400" dirty="0" smtClean="0"/>
              <a:t>      *hububat </a:t>
            </a:r>
          </a:p>
          <a:p>
            <a:pPr>
              <a:buNone/>
            </a:pPr>
            <a:r>
              <a:rPr lang="tr-TR" sz="2400" dirty="0" smtClean="0"/>
              <a:t>DNA, RNA ve protein sentezi için gereklidir. </a:t>
            </a:r>
          </a:p>
          <a:p>
            <a:pPr>
              <a:buNone/>
            </a:pPr>
            <a:r>
              <a:rPr lang="tr-TR" sz="2400" dirty="0" smtClean="0"/>
              <a:t>İyot eksikliğinde Guatr görülür.</a:t>
            </a:r>
          </a:p>
          <a:p>
            <a:pPr>
              <a:buNone/>
            </a:pPr>
            <a:endParaRPr lang="tr-TR" sz="2400" dirty="0" smtClean="0"/>
          </a:p>
          <a:p>
            <a:endParaRPr lang="tr-TR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ERGENLER İÇİN GENEL BESLENME  ÖNERİLERİ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Beyaz ekmek yerine kepekli veya tam buğday ekmeği tercih edilmeli.</a:t>
            </a:r>
          </a:p>
          <a:p>
            <a:r>
              <a:rPr lang="tr-TR" sz="2400" dirty="0" smtClean="0"/>
              <a:t>Kahvaltı yapmadan okula gidilmemelidir.(En önemli </a:t>
            </a:r>
            <a:r>
              <a:rPr lang="tr-TR" sz="2400" smtClean="0"/>
              <a:t>öğün kahvaltıdır.)</a:t>
            </a:r>
            <a:endParaRPr lang="tr-TR" sz="2400" dirty="0" smtClean="0"/>
          </a:p>
          <a:p>
            <a:r>
              <a:rPr lang="tr-TR" sz="2400" dirty="0" smtClean="0"/>
              <a:t>Kilo fazlalığı olan ergenler az yağlı süt ürünleri tercih etmeli.</a:t>
            </a:r>
          </a:p>
          <a:p>
            <a:endParaRPr lang="tr-TR" sz="2400" dirty="0" smtClean="0"/>
          </a:p>
          <a:p>
            <a:r>
              <a:rPr lang="tr-TR" sz="2400" dirty="0" smtClean="0"/>
              <a:t>Günlük sebze meyve tüketilmeli,meyve suyu tüketimi sınırlandırmalı.</a:t>
            </a:r>
          </a:p>
          <a:p>
            <a:endParaRPr lang="tr-TR" sz="2400" dirty="0" smtClean="0"/>
          </a:p>
          <a:p>
            <a:r>
              <a:rPr lang="tr-TR" sz="2400" dirty="0" smtClean="0"/>
              <a:t>Et ve et ürünleri çok yağlı olmamalı.</a:t>
            </a:r>
          </a:p>
          <a:p>
            <a:endParaRPr lang="tr-TR" sz="2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ERGENLER İÇİN GENEL BESLENME  ÖNERİLERİ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400" dirty="0" smtClean="0"/>
              <a:t>Margarin ve margarin içeren gıdalar tüketilmemeli.</a:t>
            </a:r>
          </a:p>
          <a:p>
            <a:endParaRPr lang="tr-TR" sz="2400" dirty="0" smtClean="0"/>
          </a:p>
          <a:p>
            <a:r>
              <a:rPr lang="tr-TR" sz="2400" dirty="0" smtClean="0"/>
              <a:t>Balık haftada 2 kez tüketilmeli.</a:t>
            </a:r>
          </a:p>
          <a:p>
            <a:endParaRPr lang="tr-TR" sz="2400" dirty="0" smtClean="0"/>
          </a:p>
          <a:p>
            <a:r>
              <a:rPr lang="tr-TR" sz="2400" dirty="0" smtClean="0"/>
              <a:t>Total yağın en az yarısı bitkisel yağlardan olmalı.</a:t>
            </a:r>
          </a:p>
          <a:p>
            <a:endParaRPr lang="tr-TR" sz="2400" dirty="0" smtClean="0"/>
          </a:p>
          <a:p>
            <a:r>
              <a:rPr lang="tr-TR" sz="2400" dirty="0" smtClean="0"/>
              <a:t>Tuz alımı şeker ve şekerli gıdaların alımı azaltılmalı.</a:t>
            </a:r>
          </a:p>
          <a:p>
            <a:endParaRPr lang="tr-TR" sz="2400" dirty="0" smtClean="0"/>
          </a:p>
          <a:p>
            <a:r>
              <a:rPr lang="tr-TR" sz="2400" dirty="0" smtClean="0"/>
              <a:t>Okul kantinimizde satılan gıdalardan burada öğretilen ilkelere uymayan gıdalar alınmamalı. Mümkün olduğunca </a:t>
            </a:r>
            <a:r>
              <a:rPr lang="tr-TR" sz="2400" smtClean="0"/>
              <a:t>evden yiyecek  getirilmeli</a:t>
            </a:r>
            <a:r>
              <a:rPr lang="tr-TR" sz="2400" dirty="0" smtClean="0"/>
              <a:t>. </a:t>
            </a:r>
          </a:p>
          <a:p>
            <a:endParaRPr lang="tr-TR" sz="2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ERGENLER İÇİN GENEL BESLENME  ÖNERİLERİ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Dengeli beslenme için her tür meyve sebze, hububat tüketilmeli,gıda seçmemeli.</a:t>
            </a:r>
          </a:p>
          <a:p>
            <a:endParaRPr lang="tr-TR" sz="2000" dirty="0" smtClean="0"/>
          </a:p>
          <a:p>
            <a:r>
              <a:rPr lang="tr-TR" sz="2000" dirty="0" smtClean="0"/>
              <a:t>Öğünler  özellikle de kahvaltı atlanmamalı. Her gün bir yumurta yenmeli.</a:t>
            </a:r>
          </a:p>
          <a:p>
            <a:endParaRPr lang="tr-TR" sz="2000" dirty="0" smtClean="0"/>
          </a:p>
          <a:p>
            <a:r>
              <a:rPr lang="tr-TR" sz="2000" dirty="0" smtClean="0"/>
              <a:t>Düzenli kahvaltı yapan öğrencilerin okul başarısı yapmayanlara göre daha iyi bulunmuş.</a:t>
            </a:r>
          </a:p>
          <a:p>
            <a:endParaRPr lang="tr-TR" sz="2400" dirty="0" smtClean="0"/>
          </a:p>
        </p:txBody>
      </p:sp>
      <p:pic>
        <p:nvPicPr>
          <p:cNvPr id="10243" name="Picture 3" descr="C:\Documents and Settings\User\Desktop\evidea-mutfak-NMA1664-00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214818"/>
            <a:ext cx="3786214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ERGENLER İÇİN GENEL BESLENME ÖNERİLERİ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Yemekler belli saatlerde ve hep birlikte aile ortamı içinde yenmeli.</a:t>
            </a:r>
          </a:p>
          <a:p>
            <a:endParaRPr lang="tr-TR" sz="2400" dirty="0"/>
          </a:p>
        </p:txBody>
      </p:sp>
      <p:pic>
        <p:nvPicPr>
          <p:cNvPr id="9218" name="Picture 2" descr="C:\Documents and Settings\User\Desktop\108600_ailece_yemek_yemek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786058"/>
            <a:ext cx="5143536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ERGENLER İÇİN GENEL BESLENME  ÖNERİLERİ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Günlük  60 dakika egzersiz yapılmalı.</a:t>
            </a:r>
          </a:p>
          <a:p>
            <a:endParaRPr lang="tr-TR" sz="2400" dirty="0" smtClean="0"/>
          </a:p>
        </p:txBody>
      </p:sp>
      <p:pic>
        <p:nvPicPr>
          <p:cNvPr id="11266" name="Picture 2" descr="C:\Documents and Settings\User\Desktop\depositphotos_16792505-children-wal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43116"/>
            <a:ext cx="7000924" cy="4433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ERGENLER İÇİN GENEL BESLENME ÖNERİLERİ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Televizyon karşısında fazla vakit geçirilmemeli.</a:t>
            </a:r>
          </a:p>
          <a:p>
            <a:endParaRPr lang="tr-TR" dirty="0"/>
          </a:p>
        </p:txBody>
      </p:sp>
      <p:pic>
        <p:nvPicPr>
          <p:cNvPr id="5" name="Picture 3" descr="C:\Documents and Settings\User\Desktop\1017911_620x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357430"/>
            <a:ext cx="6500858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ERGENLER İÇİN GENEL BESLENME ÖNERİLERİ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Fındık, ceviz, badem, kuru ve yaş meyveler ara öğün olarak yenmeli. </a:t>
            </a:r>
          </a:p>
          <a:p>
            <a:endParaRPr lang="tr-TR" sz="2800" dirty="0" smtClean="0"/>
          </a:p>
          <a:p>
            <a:r>
              <a:rPr lang="tr-TR" sz="2800" dirty="0" smtClean="0"/>
              <a:t>Ara öğün olarak kraker  bisküvi , şeker çikolata kek </a:t>
            </a:r>
            <a:r>
              <a:rPr lang="tr-TR" sz="2800" dirty="0" err="1" smtClean="0"/>
              <a:t>vb.tatlı</a:t>
            </a:r>
            <a:r>
              <a:rPr lang="tr-TR" sz="2800" dirty="0" smtClean="0"/>
              <a:t> gıdaları yeme alışkanlığı değiştirilmeli.</a:t>
            </a:r>
          </a:p>
          <a:p>
            <a:endParaRPr lang="tr-TR" sz="2800" dirty="0" smtClean="0"/>
          </a:p>
          <a:p>
            <a:endParaRPr lang="tr-TR" sz="2800" dirty="0"/>
          </a:p>
        </p:txBody>
      </p:sp>
      <p:pic>
        <p:nvPicPr>
          <p:cNvPr id="5" name="Picture 2" descr="C:\Documents and Settings\User\Desktop\stock-photo-4343706-dried-frui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357694"/>
            <a:ext cx="2500330" cy="2000264"/>
          </a:xfrm>
          <a:prstGeom prst="rect">
            <a:avLst/>
          </a:prstGeom>
          <a:noFill/>
        </p:spPr>
      </p:pic>
      <p:pic>
        <p:nvPicPr>
          <p:cNvPr id="7" name="Picture 3" descr="C:\Documents and Settings\User\Desktop\166__h=x_meyve_tabag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071942"/>
            <a:ext cx="3500462" cy="2528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FAST FOOD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tabLst>
                <a:tab pos="457200" algn="l"/>
              </a:tabLst>
            </a:pPr>
            <a:endParaRPr lang="tr-TR" sz="3600" b="1" dirty="0" smtClean="0">
              <a:solidFill>
                <a:srgbClr val="FF9900"/>
              </a:solidFill>
            </a:endParaRPr>
          </a:p>
          <a:p>
            <a:pPr>
              <a:buFont typeface="Wingdings 2" pitchFamily="18" charset="2"/>
              <a:buNone/>
              <a:tabLst>
                <a:tab pos="457200" algn="l"/>
              </a:tabLst>
            </a:pPr>
            <a:r>
              <a:rPr lang="tr-TR" dirty="0" smtClean="0"/>
              <a:t>Yağ şeker tuz yönünden</a:t>
            </a:r>
            <a:r>
              <a:rPr lang="tr-TR" b="1" dirty="0" smtClean="0">
                <a:solidFill>
                  <a:schemeClr val="hlink"/>
                </a:solidFill>
              </a:rPr>
              <a:t> zengin</a:t>
            </a:r>
          </a:p>
          <a:p>
            <a:pPr>
              <a:buFont typeface="Wingdings 2" pitchFamily="18" charset="2"/>
              <a:buNone/>
              <a:tabLst>
                <a:tab pos="457200" algn="l"/>
              </a:tabLst>
            </a:pPr>
            <a:r>
              <a:rPr lang="tr-TR" dirty="0" smtClean="0"/>
              <a:t>Vitamin mineral yönünden </a:t>
            </a:r>
            <a:r>
              <a:rPr lang="tr-TR" b="1" dirty="0" smtClean="0">
                <a:solidFill>
                  <a:schemeClr val="hlink"/>
                </a:solidFill>
              </a:rPr>
              <a:t>fakir</a:t>
            </a:r>
          </a:p>
          <a:p>
            <a:endParaRPr lang="tr-TR" dirty="0"/>
          </a:p>
        </p:txBody>
      </p:sp>
      <p:pic>
        <p:nvPicPr>
          <p:cNvPr id="5" name="Picture 13" descr="npo00043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71612"/>
            <a:ext cx="2786082" cy="20002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050" name="Picture 2" descr="C:\Documents and Settings\User\Desktop\Pizza_be568-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571876"/>
            <a:ext cx="2786082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SONUÇ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Dengeli ve kaliteli ergen beslenmesi ile sağlıklı bir erişkinlik ve </a:t>
            </a:r>
          </a:p>
          <a:p>
            <a:pPr>
              <a:buNone/>
            </a:pPr>
            <a:r>
              <a:rPr lang="tr-TR" sz="2400" dirty="0" smtClean="0"/>
              <a:t>      yaşlılık dönemi sağlanabilir.</a:t>
            </a:r>
            <a:endParaRPr lang="tr-TR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2492896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BESLENME;Ağız</a:t>
            </a:r>
            <a:r>
              <a:rPr lang="tr-TR" sz="2800" dirty="0" smtClean="0"/>
              <a:t> </a:t>
            </a:r>
            <a:r>
              <a:rPr lang="tr-TR" sz="2800" dirty="0"/>
              <a:t>yolu ile alınan besinlerin </a:t>
            </a:r>
            <a:r>
              <a:rPr lang="tr-TR" sz="2800" dirty="0" err="1"/>
              <a:t>gastrointestinal</a:t>
            </a:r>
            <a:r>
              <a:rPr lang="tr-TR" sz="2800" dirty="0"/>
              <a:t> (sindirim) sistemde önce sindirilmesi, besin öğelerinin daha sonra emilerek vücut tarafından </a:t>
            </a:r>
            <a:r>
              <a:rPr lang="tr-TR" sz="2800" dirty="0" smtClean="0"/>
              <a:t>kullanılmasıdır.</a:t>
            </a:r>
            <a:endParaRPr lang="tr-TR" sz="2800" dirty="0"/>
          </a:p>
        </p:txBody>
      </p:sp>
      <p:pic>
        <p:nvPicPr>
          <p:cNvPr id="2050" name="Picture 2" descr="C:\Documents and Settings\User\Desktop\gorsel-3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5" y="2420888"/>
            <a:ext cx="5400600" cy="3383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YANLIŞ BESLENME SONUCU OLUŞABİLECEK HASTALIKLAR</a:t>
            </a:r>
            <a:endParaRPr lang="tr-TR" sz="3200" dirty="0"/>
          </a:p>
        </p:txBody>
      </p:sp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>
          <a:xfrm>
            <a:off x="428596" y="1428736"/>
            <a:ext cx="4038600" cy="5026029"/>
          </a:xfrm>
        </p:spPr>
        <p:txBody>
          <a:bodyPr>
            <a:normAutofit/>
          </a:bodyPr>
          <a:lstStyle/>
          <a:p>
            <a:r>
              <a:rPr lang="tr-TR" sz="2000" dirty="0" err="1" smtClean="0"/>
              <a:t>Obezite</a:t>
            </a:r>
            <a:r>
              <a:rPr lang="tr-TR" sz="2000" smtClean="0"/>
              <a:t> (</a:t>
            </a:r>
            <a:r>
              <a:rPr lang="tr-TR" sz="2000" dirty="0" smtClean="0"/>
              <a:t>en </a:t>
            </a:r>
            <a:r>
              <a:rPr lang="tr-TR" sz="2000" dirty="0"/>
              <a:t>önemli sorun</a:t>
            </a:r>
            <a:r>
              <a:rPr lang="tr-TR" sz="2000" dirty="0" smtClean="0"/>
              <a:t>)</a:t>
            </a:r>
          </a:p>
          <a:p>
            <a:r>
              <a:rPr lang="tr-TR" sz="2000" dirty="0" smtClean="0"/>
              <a:t>Diş çürükler</a:t>
            </a:r>
          </a:p>
          <a:p>
            <a:r>
              <a:rPr lang="tr-TR" sz="2000" dirty="0"/>
              <a:t>Final boyda kısalık </a:t>
            </a:r>
          </a:p>
          <a:p>
            <a:pPr marL="0" indent="0">
              <a:buNone/>
            </a:pPr>
            <a:endParaRPr lang="tr-TR" sz="2000" dirty="0" smtClean="0"/>
          </a:p>
          <a:p>
            <a:endParaRPr lang="tr-TR" sz="2400" dirty="0" smtClean="0"/>
          </a:p>
          <a:p>
            <a:endParaRPr lang="tr-TR" sz="2400" dirty="0" smtClean="0"/>
          </a:p>
          <a:p>
            <a:endParaRPr lang="tr-TR" sz="2400" dirty="0"/>
          </a:p>
        </p:txBody>
      </p:sp>
      <p:sp>
        <p:nvSpPr>
          <p:cNvPr id="6" name="5 İçerik Yer Tutucusu"/>
          <p:cNvSpPr>
            <a:spLocks noGrp="1"/>
          </p:cNvSpPr>
          <p:nvPr>
            <p:ph sz="half" idx="2"/>
          </p:nvPr>
        </p:nvSpPr>
        <p:spPr>
          <a:xfrm>
            <a:off x="4572000" y="1500174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2400" dirty="0" smtClean="0"/>
          </a:p>
          <a:p>
            <a:r>
              <a:rPr lang="tr-TR" sz="2000" dirty="0" smtClean="0"/>
              <a:t>Normale göre düşük kiloda olma</a:t>
            </a:r>
          </a:p>
          <a:p>
            <a:r>
              <a:rPr lang="tr-TR" sz="2000" dirty="0" smtClean="0"/>
              <a:t>Şeker hastalığı(tip-2)</a:t>
            </a:r>
          </a:p>
          <a:p>
            <a:r>
              <a:rPr lang="tr-TR" sz="2000" dirty="0"/>
              <a:t>Osteoporoz (kemik erimesi)</a:t>
            </a:r>
          </a:p>
          <a:p>
            <a:endParaRPr lang="tr-TR" sz="2000" dirty="0" smtClean="0"/>
          </a:p>
          <a:p>
            <a:endParaRPr lang="tr-TR" sz="2400" dirty="0" smtClean="0"/>
          </a:p>
          <a:p>
            <a:endParaRPr lang="tr-TR" sz="2400" dirty="0" smtClean="0"/>
          </a:p>
          <a:p>
            <a:endParaRPr lang="tr-TR" sz="2400" dirty="0" smtClean="0"/>
          </a:p>
          <a:p>
            <a:pPr>
              <a:buNone/>
            </a:pPr>
            <a:endParaRPr lang="tr-TR" sz="2400" dirty="0"/>
          </a:p>
        </p:txBody>
      </p:sp>
      <p:pic>
        <p:nvPicPr>
          <p:cNvPr id="9" name="Picture 2" descr="C:\Documents and Settings\User\Desktop\53e3255c165fd_pendik-belediyesi-dr-kenan-sahin-obezite-ile-savas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357562"/>
            <a:ext cx="457200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YANLIŞ BESLENME SONUCU OLUŞABİLECEK HASTALIKLAR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pPr>
              <a:buNone/>
            </a:pPr>
            <a:endParaRPr lang="tr-TR" sz="2400" dirty="0" smtClean="0"/>
          </a:p>
          <a:p>
            <a:r>
              <a:rPr lang="tr-TR" sz="2400" dirty="0" smtClean="0"/>
              <a:t>Kansızlık</a:t>
            </a:r>
          </a:p>
          <a:p>
            <a:r>
              <a:rPr lang="tr-TR" sz="2400" dirty="0" smtClean="0"/>
              <a:t>Vitamin eksiklikleri</a:t>
            </a:r>
          </a:p>
          <a:p>
            <a:r>
              <a:rPr lang="tr-TR" sz="2400" dirty="0" smtClean="0"/>
              <a:t>Mineral eksiklikleri</a:t>
            </a:r>
          </a:p>
          <a:p>
            <a:r>
              <a:rPr lang="tr-TR" sz="2400" dirty="0" smtClean="0"/>
              <a:t>Yüksek tansiyon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Kalp hastalıkları</a:t>
            </a:r>
          </a:p>
          <a:p>
            <a:r>
              <a:rPr lang="tr-TR" sz="2400" dirty="0" smtClean="0"/>
              <a:t>Cilt problemleri</a:t>
            </a:r>
          </a:p>
          <a:p>
            <a:r>
              <a:rPr lang="tr-TR" sz="2400" dirty="0" smtClean="0"/>
              <a:t>Sık solunum yolu enfeksiyonları</a:t>
            </a:r>
          </a:p>
          <a:p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ZAMAN YETERSİZLİĞİ????</a:t>
            </a:r>
            <a:endParaRPr lang="tr-TR" sz="3600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400" dirty="0" smtClean="0"/>
              <a:t>Gençlerimizin bir bölümü çok  yoğun oldukları düşüncesiyle doğru beslenme için zaman ayırmak istemezler.</a:t>
            </a:r>
          </a:p>
          <a:p>
            <a:endParaRPr lang="tr-TR" sz="2400" dirty="0" smtClean="0"/>
          </a:p>
          <a:p>
            <a:r>
              <a:rPr lang="tr-TR" sz="2400" dirty="0" smtClean="0"/>
              <a:t>Ama şu bir gerçek ki doğru beslemeye ayırmadığımız zamanımızdan daha çoğunu , dengesiz beslenmemizden kaynaklanan hastalıklara harcarız. </a:t>
            </a:r>
          </a:p>
          <a:p>
            <a:pPr>
              <a:buNone/>
            </a:pPr>
            <a:endParaRPr lang="tr-TR" sz="2400" dirty="0" smtClean="0"/>
          </a:p>
          <a:p>
            <a:r>
              <a:rPr lang="tr-TR" sz="2400" dirty="0" smtClean="0"/>
              <a:t>Sık grip, nezle oluruz, kendimizi halsiz hissederiz. Derslerimize konsantrasyonumuz  azalır, hafızamız zayıflar.</a:t>
            </a:r>
          </a:p>
          <a:p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      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20736288</TotalTime>
  <Words>1401</Words>
  <Application>Microsoft Office PowerPoint</Application>
  <PresentationFormat>Ekran Gösterisi (4:3)</PresentationFormat>
  <Paragraphs>285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50</vt:i4>
      </vt:variant>
    </vt:vector>
  </HeadingPairs>
  <TitlesOfParts>
    <vt:vector size="51" baseType="lpstr">
      <vt:lpstr>Ofis Teması</vt:lpstr>
      <vt:lpstr>ERGENLİKTE BESLENME</vt:lpstr>
      <vt:lpstr>ERGENLİK DÖNEMİ</vt:lpstr>
      <vt:lpstr>ERGENLİK DÖNEMİ</vt:lpstr>
      <vt:lpstr>ERGENLİK DÖNEMİ</vt:lpstr>
      <vt:lpstr>FAST FOOD</vt:lpstr>
      <vt:lpstr>BESLENME;Ağız yolu ile alınan besinlerin gastrointestinal (sindirim) sistemde önce sindirilmesi, besin öğelerinin daha sonra emilerek vücut tarafından kullanılmasıdır.</vt:lpstr>
      <vt:lpstr>YANLIŞ BESLENME SONUCU OLUŞABİLECEK HASTALIKLAR</vt:lpstr>
      <vt:lpstr>YANLIŞ BESLENME SONUCU OLUŞABİLECEK HASTALIKLAR</vt:lpstr>
      <vt:lpstr>ZAMAN YETERSİZLİĞİ????</vt:lpstr>
      <vt:lpstr>DENGELİ BESLENME </vt:lpstr>
      <vt:lpstr>DİYETTE  OLMASI GEREKEN BESİN ÖGELERİ</vt:lpstr>
      <vt:lpstr>DİYETTE OLMASI GEREKEN BESİN ÖGELERİ</vt:lpstr>
      <vt:lpstr>DİYETTE  OLMASI GEREKEN BESİN ÖGELERİ</vt:lpstr>
      <vt:lpstr>DİYETTE OLMASI GEREKENLER</vt:lpstr>
      <vt:lpstr>DİYETTE  OLMASI GEREKEN BESİN ÖGELERİ</vt:lpstr>
      <vt:lpstr>DİYETTE OLMASI GEREKENLER</vt:lpstr>
      <vt:lpstr>ENERJİ KAYNAĞIMIZ ??</vt:lpstr>
      <vt:lpstr>KARBONHİDRATLAR</vt:lpstr>
      <vt:lpstr>KARBONHİDRATLAR</vt:lpstr>
      <vt:lpstr>Slayt 20</vt:lpstr>
      <vt:lpstr>Slayt 21</vt:lpstr>
      <vt:lpstr>KARBONHİDRATLAR</vt:lpstr>
      <vt:lpstr>LİF</vt:lpstr>
      <vt:lpstr>LİF</vt:lpstr>
      <vt:lpstr>LİF</vt:lpstr>
      <vt:lpstr>Slayt 26</vt:lpstr>
      <vt:lpstr>YAĞLAR</vt:lpstr>
      <vt:lpstr>YAĞLAR</vt:lpstr>
      <vt:lpstr>YAĞLAR</vt:lpstr>
      <vt:lpstr>PROTEİN</vt:lpstr>
      <vt:lpstr>PROTEİN</vt:lpstr>
      <vt:lpstr>PROTEİN</vt:lpstr>
      <vt:lpstr>PROTEİN</vt:lpstr>
      <vt:lpstr>VİTAMİN VE MİNERALLER</vt:lpstr>
      <vt:lpstr>VİTAMİN VE MİNERALLER</vt:lpstr>
      <vt:lpstr>VİTAMİN VE MİNERALLER</vt:lpstr>
      <vt:lpstr>VİTAMİN VE MİNERALLER</vt:lpstr>
      <vt:lpstr>VİTAMİN VE MİNERALLER</vt:lpstr>
      <vt:lpstr>VİTAMİN VE MİNERALLER</vt:lpstr>
      <vt:lpstr>VİTAMİN VE MİNERALLER</vt:lpstr>
      <vt:lpstr>VİTAMİN VE MİNERALLER</vt:lpstr>
      <vt:lpstr>VİTAMİN VE MİNERALLER</vt:lpstr>
      <vt:lpstr>ERGENLER İÇİN GENEL BESLENME  ÖNERİLERİ</vt:lpstr>
      <vt:lpstr>ERGENLER İÇİN GENEL BESLENME  ÖNERİLERİ</vt:lpstr>
      <vt:lpstr>ERGENLER İÇİN GENEL BESLENME  ÖNERİLERİ</vt:lpstr>
      <vt:lpstr>ERGENLER İÇİN GENEL BESLENME ÖNERİLERİ</vt:lpstr>
      <vt:lpstr>ERGENLER İÇİN GENEL BESLENME  ÖNERİLERİ</vt:lpstr>
      <vt:lpstr>ERGENLER İÇİN GENEL BESLENME ÖNERİLERİ</vt:lpstr>
      <vt:lpstr>ERGENLER İÇİN GENEL BESLENME ÖNERİLERİ</vt:lpstr>
      <vt:lpstr>SONUÇ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ERGENLER SAĞLIKTA YARIŞIYOR</dc:title>
  <dc:creator>Microsoft-PC</dc:creator>
  <cp:lastModifiedBy>Malatya</cp:lastModifiedBy>
  <cp:revision>231</cp:revision>
  <dcterms:created xsi:type="dcterms:W3CDTF">2015-12-15T11:01:26Z</dcterms:created>
  <dcterms:modified xsi:type="dcterms:W3CDTF">2018-02-22T14:11:09Z</dcterms:modified>
</cp:coreProperties>
</file>